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28"/>
  </p:notes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9" r:id="rId12"/>
    <p:sldId id="274" r:id="rId13"/>
    <p:sldId id="275" r:id="rId14"/>
    <p:sldId id="276" r:id="rId15"/>
    <p:sldId id="277" r:id="rId16"/>
    <p:sldId id="278" r:id="rId17"/>
    <p:sldId id="280" r:id="rId18"/>
    <p:sldId id="273" r:id="rId19"/>
    <p:sldId id="259" r:id="rId20"/>
    <p:sldId id="265" r:id="rId21"/>
    <p:sldId id="260" r:id="rId22"/>
    <p:sldId id="264" r:id="rId23"/>
    <p:sldId id="261" r:id="rId24"/>
    <p:sldId id="262" r:id="rId25"/>
    <p:sldId id="281" r:id="rId26"/>
    <p:sldId id="282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9" d="100"/>
          <a:sy n="129" d="100"/>
        </p:scale>
        <p:origin x="-552" y="-1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1923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2"/>
            <a:ext cx="12192000" cy="68538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520142" y="5214550"/>
            <a:ext cx="9144000" cy="10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800"/>
              <a:buFont typeface="Calibri"/>
              <a:buNone/>
              <a:defRPr sz="4800" b="1">
                <a:solidFill>
                  <a:srgbClr val="222D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8" name="Google Shape;18;p2" descr="Une image contenant texte, signe&#10;&#10;Description générée automatiquement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589" y="787799"/>
            <a:ext cx="9903106" cy="4782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2"/>
            <a:ext cx="12192000" cy="6853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326658" y="1731684"/>
            <a:ext cx="5317473" cy="351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000"/>
              <a:buFont typeface="Calibri"/>
              <a:buNone/>
              <a:defRPr sz="4000" b="1">
                <a:solidFill>
                  <a:srgbClr val="222D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326658" y="5243332"/>
            <a:ext cx="5317474" cy="84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9A3A0"/>
              </a:buClr>
              <a:buSzPts val="2400"/>
              <a:buNone/>
              <a:defRPr sz="2400">
                <a:solidFill>
                  <a:srgbClr val="A9A3A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25" name="Google Shape;25;p3" descr="Une image contenant carte&#10;&#10;Description générée automatiquement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3250" y="-2124422"/>
            <a:ext cx="8369300" cy="1249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 descr="Une image contenant texte&#10;&#10;Description générée automatiquement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7330" y="266663"/>
            <a:ext cx="2744165" cy="1465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2419108" y="365125"/>
            <a:ext cx="89346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  <a:defRPr b="1">
                <a:solidFill>
                  <a:srgbClr val="222D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4235"/>
              </a:buClr>
              <a:buSzPts val="2800"/>
              <a:buChar char="•"/>
              <a:defRPr>
                <a:solidFill>
                  <a:srgbClr val="E5423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4235"/>
              </a:buClr>
              <a:buSzPts val="2800"/>
              <a:buChar char="•"/>
              <a:defRPr>
                <a:solidFill>
                  <a:srgbClr val="E5423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4" name="Google Shape;34;p4" descr="Une image contenant texte, signe&#10;&#10;Description générée automatiquement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5125"/>
            <a:ext cx="2336177" cy="112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2615878" y="365125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  <a:defRPr b="1">
                <a:solidFill>
                  <a:srgbClr val="222D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4235"/>
              </a:buClr>
              <a:buSzPts val="2800"/>
              <a:buChar char="•"/>
              <a:defRPr>
                <a:solidFill>
                  <a:srgbClr val="E5423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41" name="Google Shape;41;p5" descr="Une image contenant texte, signe&#10;&#10;Description générée automatiquement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5125"/>
            <a:ext cx="2336177" cy="112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25976" y="365125"/>
            <a:ext cx="104278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2"/>
            <a:ext cx="12192000" cy="685383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jpeg"/><Relationship Id="rId12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microsoft.com/office/2007/relationships/hdphoto" Target="../media/hdphoto1.wdp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00" y="302845"/>
            <a:ext cx="9045162" cy="62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5;p9"/>
          <p:cNvSpPr txBox="1">
            <a:spLocks noGrp="1"/>
          </p:cNvSpPr>
          <p:nvPr>
            <p:ph type="title"/>
          </p:nvPr>
        </p:nvSpPr>
        <p:spPr>
          <a:xfrm>
            <a:off x="2615878" y="365125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</a:pPr>
            <a:r>
              <a:rPr lang="fr-FR" sz="4000" dirty="0" smtClean="0">
                <a:latin typeface="Avenir Black"/>
                <a:cs typeface="Avenir Black"/>
              </a:rPr>
              <a:t>L’expérience nantaise</a:t>
            </a:r>
            <a:endParaRPr sz="4000" dirty="0">
              <a:latin typeface="Avenir Black"/>
              <a:cs typeface="Avenir Black"/>
            </a:endParaRPr>
          </a:p>
        </p:txBody>
      </p:sp>
      <p:sp>
        <p:nvSpPr>
          <p:cNvPr id="7" name="Google Shape;60;p8"/>
          <p:cNvSpPr txBox="1">
            <a:spLocks noGrp="1"/>
          </p:cNvSpPr>
          <p:nvPr>
            <p:ph type="body" idx="2"/>
          </p:nvPr>
        </p:nvSpPr>
        <p:spPr>
          <a:xfrm>
            <a:off x="3663461" y="2988164"/>
            <a:ext cx="671146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sz="4000" dirty="0" smtClean="0">
                <a:latin typeface="Avenir Black"/>
                <a:cs typeface="Avenir Black"/>
              </a:rPr>
              <a:t>Des questions ?</a:t>
            </a:r>
            <a:endParaRPr sz="40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014902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9"/>
          <p:cNvSpPr txBox="1">
            <a:spLocks noGrp="1"/>
          </p:cNvSpPr>
          <p:nvPr>
            <p:ph type="title"/>
          </p:nvPr>
        </p:nvSpPr>
        <p:spPr>
          <a:xfrm>
            <a:off x="2615878" y="365125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</a:pPr>
            <a:r>
              <a:rPr lang="fr-FR" dirty="0" smtClean="0">
                <a:latin typeface="Avenir Black"/>
                <a:cs typeface="Avenir Black"/>
              </a:rPr>
              <a:t>L’expérience d’</a:t>
            </a:r>
            <a:r>
              <a:rPr lang="fr-FR" dirty="0" err="1" smtClean="0">
                <a:latin typeface="Avenir Black"/>
                <a:cs typeface="Avenir Black"/>
              </a:rPr>
              <a:t>Axanis</a:t>
            </a:r>
            <a:endParaRPr dirty="0">
              <a:latin typeface="Avenir Black"/>
              <a:cs typeface="Avenir Black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78" y="2024184"/>
            <a:ext cx="2222500" cy="914400"/>
          </a:xfrm>
          <a:prstGeom prst="rect">
            <a:avLst/>
          </a:prstGeom>
        </p:spPr>
      </p:pic>
      <p:sp>
        <p:nvSpPr>
          <p:cNvPr id="8" name="Google Shape;60;p8"/>
          <p:cNvSpPr txBox="1">
            <a:spLocks noGrp="1"/>
          </p:cNvSpPr>
          <p:nvPr>
            <p:ph type="body" idx="2"/>
          </p:nvPr>
        </p:nvSpPr>
        <p:spPr>
          <a:xfrm>
            <a:off x="3595077" y="2070588"/>
            <a:ext cx="671146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Audrey CANU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solidFill>
                  <a:srgbClr val="000000"/>
                </a:solidFill>
                <a:latin typeface="Avenir Black"/>
                <a:cs typeface="Avenir Black"/>
              </a:rPr>
              <a:t>Responsable de programmes</a:t>
            </a:r>
            <a:endParaRPr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38" y="3948820"/>
            <a:ext cx="4463562" cy="25574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2335" y="3948820"/>
            <a:ext cx="3819906" cy="255748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1345" y="3948820"/>
            <a:ext cx="3620277" cy="251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96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5;p9"/>
          <p:cNvSpPr txBox="1">
            <a:spLocks noGrp="1"/>
          </p:cNvSpPr>
          <p:nvPr>
            <p:ph type="title"/>
          </p:nvPr>
        </p:nvSpPr>
        <p:spPr>
          <a:xfrm>
            <a:off x="2615878" y="365125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</a:pPr>
            <a:r>
              <a:rPr lang="fr-FR" dirty="0" smtClean="0">
                <a:latin typeface="Avenir Black"/>
                <a:cs typeface="Avenir Black"/>
              </a:rPr>
              <a:t>L’expérience d’</a:t>
            </a:r>
            <a:r>
              <a:rPr lang="fr-FR" dirty="0" err="1" smtClean="0">
                <a:latin typeface="Avenir Black"/>
                <a:cs typeface="Avenir Black"/>
              </a:rPr>
              <a:t>Axanis</a:t>
            </a:r>
            <a:endParaRPr dirty="0">
              <a:latin typeface="Avenir Black"/>
              <a:cs typeface="Avenir Black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78" y="2024184"/>
            <a:ext cx="2222500" cy="914400"/>
          </a:xfrm>
          <a:prstGeom prst="rect">
            <a:avLst/>
          </a:prstGeom>
        </p:spPr>
      </p:pic>
      <p:pic>
        <p:nvPicPr>
          <p:cNvPr id="10" name="Image 9" descr="Habitants_Nid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878" y="1296882"/>
            <a:ext cx="8007929" cy="565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45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9"/>
          <p:cNvSpPr txBox="1">
            <a:spLocks noGrp="1"/>
          </p:cNvSpPr>
          <p:nvPr>
            <p:ph type="title"/>
          </p:nvPr>
        </p:nvSpPr>
        <p:spPr>
          <a:xfrm>
            <a:off x="2615878" y="365125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</a:pPr>
            <a:r>
              <a:rPr lang="fr-FR" dirty="0" smtClean="0">
                <a:latin typeface="Avenir Black"/>
                <a:cs typeface="Avenir Black"/>
              </a:rPr>
              <a:t>L’expérience d’</a:t>
            </a:r>
            <a:r>
              <a:rPr lang="fr-FR" dirty="0" err="1" smtClean="0">
                <a:latin typeface="Avenir Black"/>
                <a:cs typeface="Avenir Black"/>
              </a:rPr>
              <a:t>Axanis</a:t>
            </a:r>
            <a:endParaRPr dirty="0">
              <a:latin typeface="Avenir Black"/>
              <a:cs typeface="Avenir Black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78" y="2024184"/>
            <a:ext cx="2222500" cy="914400"/>
          </a:xfrm>
          <a:prstGeom prst="rect">
            <a:avLst/>
          </a:prstGeom>
        </p:spPr>
      </p:pic>
      <p:pic>
        <p:nvPicPr>
          <p:cNvPr id="9" name="Image 8" descr="RNHP_09.07.2021(1)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692" y="1690688"/>
            <a:ext cx="8034749" cy="51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63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9"/>
          <p:cNvSpPr txBox="1">
            <a:spLocks noGrp="1"/>
          </p:cNvSpPr>
          <p:nvPr>
            <p:ph type="title"/>
          </p:nvPr>
        </p:nvSpPr>
        <p:spPr>
          <a:xfrm>
            <a:off x="2615878" y="365125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</a:pPr>
            <a:r>
              <a:rPr lang="fr-FR" dirty="0" smtClean="0">
                <a:latin typeface="Avenir Black"/>
                <a:cs typeface="Avenir Black"/>
              </a:rPr>
              <a:t>L’expérience d’</a:t>
            </a:r>
            <a:r>
              <a:rPr lang="fr-FR" dirty="0" err="1" smtClean="0">
                <a:latin typeface="Avenir Black"/>
                <a:cs typeface="Avenir Black"/>
              </a:rPr>
              <a:t>Axanis</a:t>
            </a:r>
            <a:endParaRPr dirty="0">
              <a:latin typeface="Avenir Black"/>
              <a:cs typeface="Avenir Black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78" y="2024184"/>
            <a:ext cx="2222500" cy="914400"/>
          </a:xfrm>
          <a:prstGeom prst="rect">
            <a:avLst/>
          </a:prstGeom>
        </p:spPr>
      </p:pic>
      <p:pic>
        <p:nvPicPr>
          <p:cNvPr id="7" name="Image 6" descr="RNHP_09072021(0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167" y="1848727"/>
            <a:ext cx="7200217" cy="47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9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9"/>
          <p:cNvSpPr txBox="1">
            <a:spLocks noGrp="1"/>
          </p:cNvSpPr>
          <p:nvPr>
            <p:ph type="title"/>
          </p:nvPr>
        </p:nvSpPr>
        <p:spPr>
          <a:xfrm>
            <a:off x="2615878" y="365125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</a:pPr>
            <a:r>
              <a:rPr lang="fr-FR" dirty="0" smtClean="0">
                <a:latin typeface="Avenir Black"/>
                <a:cs typeface="Avenir Black"/>
              </a:rPr>
              <a:t>L’expérience d’</a:t>
            </a:r>
            <a:r>
              <a:rPr lang="fr-FR" dirty="0" err="1" smtClean="0">
                <a:latin typeface="Avenir Black"/>
                <a:cs typeface="Avenir Black"/>
              </a:rPr>
              <a:t>Axanis</a:t>
            </a:r>
            <a:endParaRPr dirty="0">
              <a:latin typeface="Avenir Black"/>
              <a:cs typeface="Avenir Black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78" y="2024184"/>
            <a:ext cx="2222500" cy="914400"/>
          </a:xfrm>
          <a:prstGeom prst="rect">
            <a:avLst/>
          </a:prstGeom>
        </p:spPr>
      </p:pic>
      <p:pic>
        <p:nvPicPr>
          <p:cNvPr id="8" name="Image 7" descr="RNHP_09072021(2)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097" y="1905611"/>
            <a:ext cx="7470442" cy="48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0;p8"/>
          <p:cNvSpPr txBox="1">
            <a:spLocks noGrp="1"/>
          </p:cNvSpPr>
          <p:nvPr>
            <p:ph type="body" idx="2"/>
          </p:nvPr>
        </p:nvSpPr>
        <p:spPr>
          <a:xfrm>
            <a:off x="3663461" y="2988164"/>
            <a:ext cx="671146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sz="4000" dirty="0" smtClean="0">
                <a:latin typeface="Avenir Black"/>
                <a:cs typeface="Avenir Black"/>
              </a:rPr>
              <a:t>Des questions ?</a:t>
            </a:r>
            <a:endParaRPr sz="4000" dirty="0">
              <a:latin typeface="Avenir Black"/>
              <a:cs typeface="Avenir Black"/>
            </a:endParaRPr>
          </a:p>
        </p:txBody>
      </p:sp>
      <p:sp>
        <p:nvSpPr>
          <p:cNvPr id="6" name="Google Shape;65;p9"/>
          <p:cNvSpPr txBox="1">
            <a:spLocks noGrp="1"/>
          </p:cNvSpPr>
          <p:nvPr>
            <p:ph type="title"/>
          </p:nvPr>
        </p:nvSpPr>
        <p:spPr>
          <a:xfrm>
            <a:off x="2615878" y="365125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</a:pPr>
            <a:r>
              <a:rPr lang="fr-FR" dirty="0" smtClean="0">
                <a:latin typeface="Avenir Black"/>
                <a:cs typeface="Avenir Black"/>
              </a:rPr>
              <a:t>L’expérience d’</a:t>
            </a:r>
            <a:r>
              <a:rPr lang="fr-FR" dirty="0" err="1" smtClean="0">
                <a:latin typeface="Avenir Black"/>
                <a:cs typeface="Avenir Black"/>
              </a:rPr>
              <a:t>Axanis</a:t>
            </a:r>
            <a:endParaRPr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59023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5;p9"/>
          <p:cNvSpPr txBox="1">
            <a:spLocks noGrp="1"/>
          </p:cNvSpPr>
          <p:nvPr>
            <p:ph type="title"/>
          </p:nvPr>
        </p:nvSpPr>
        <p:spPr>
          <a:xfrm>
            <a:off x="2615878" y="365125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</a:pPr>
            <a:r>
              <a:rPr lang="fr-FR" dirty="0" smtClean="0">
                <a:latin typeface="Avenir Black"/>
                <a:cs typeface="Avenir Black"/>
              </a:rPr>
              <a:t>L’expérience strasbourgeoise</a:t>
            </a:r>
            <a:endParaRPr dirty="0">
              <a:latin typeface="Avenir Black"/>
              <a:cs typeface="Avenir Black"/>
            </a:endParaRPr>
          </a:p>
        </p:txBody>
      </p:sp>
      <p:pic>
        <p:nvPicPr>
          <p:cNvPr id="7" name="Image 6" descr="logo EQS H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01" y="1729276"/>
            <a:ext cx="2037165" cy="491456"/>
          </a:xfrm>
          <a:prstGeom prst="rect">
            <a:avLst/>
          </a:prstGeom>
        </p:spPr>
      </p:pic>
      <p:pic>
        <p:nvPicPr>
          <p:cNvPr id="8" name="Image 7" descr="Logo Em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01" y="5827609"/>
            <a:ext cx="2044045" cy="5060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051" y="1853159"/>
            <a:ext cx="5061156" cy="31652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878" y="3399693"/>
            <a:ext cx="5861538" cy="2903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60;p8"/>
          <p:cNvSpPr txBox="1">
            <a:spLocks noGrp="1"/>
          </p:cNvSpPr>
          <p:nvPr>
            <p:ph type="body" idx="2"/>
          </p:nvPr>
        </p:nvSpPr>
        <p:spPr>
          <a:xfrm>
            <a:off x="2615878" y="1729276"/>
            <a:ext cx="671146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Emmanuel MARX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solidFill>
                  <a:srgbClr val="000000"/>
                </a:solidFill>
                <a:latin typeface="Avenir Black"/>
                <a:cs typeface="Avenir Black"/>
              </a:rPr>
              <a:t>Directeur</a:t>
            </a:r>
            <a:endParaRPr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4745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4370" y="6550223"/>
            <a:ext cx="89779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venir Black"/>
                <a:cs typeface="Avenir Black"/>
              </a:rPr>
              <a:t>Les secrets de la capitalisation des expériences d’habitat </a:t>
            </a:r>
            <a:r>
              <a:rPr lang="fr-FR" dirty="0" smtClean="0">
                <a:latin typeface="Avenir Black"/>
                <a:cs typeface="Avenir Black"/>
              </a:rPr>
              <a:t>participatif pour </a:t>
            </a:r>
            <a:r>
              <a:rPr lang="fr-FR" dirty="0">
                <a:latin typeface="Avenir Black"/>
                <a:cs typeface="Avenir Black"/>
              </a:rPr>
              <a:t>les territoires</a:t>
            </a:r>
          </a:p>
        </p:txBody>
      </p:sp>
      <p:sp>
        <p:nvSpPr>
          <p:cNvPr id="6" name="Google Shape;60;p8"/>
          <p:cNvSpPr txBox="1">
            <a:spLocks noGrp="1"/>
          </p:cNvSpPr>
          <p:nvPr>
            <p:ph type="body" idx="4294967295"/>
          </p:nvPr>
        </p:nvSpPr>
        <p:spPr>
          <a:xfrm>
            <a:off x="2178545" y="1259621"/>
            <a:ext cx="6711461" cy="576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sz="2800" dirty="0" smtClean="0">
                <a:latin typeface="Avenir Black"/>
                <a:cs typeface="Avenir Black"/>
              </a:rPr>
              <a:t>Contexte local :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endParaRPr lang="fr-FR" sz="1200" dirty="0" smtClean="0">
              <a:latin typeface="Avenir Black"/>
              <a:cs typeface="Avenir Black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endParaRPr dirty="0">
              <a:latin typeface="Avenir Black"/>
              <a:cs typeface="Avenir Black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203288" y="3218504"/>
            <a:ext cx="5481559" cy="195579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600" dirty="0" smtClean="0">
                <a:latin typeface="Avenir Black"/>
                <a:cs typeface="Avenir Black"/>
              </a:rPr>
              <a:t>Initiatives habitantes en 2001, 1</a:t>
            </a:r>
            <a:r>
              <a:rPr lang="fr-FR" sz="1600" baseline="30000" dirty="0" smtClean="0">
                <a:latin typeface="Avenir Black"/>
                <a:cs typeface="Avenir Black"/>
              </a:rPr>
              <a:t>er</a:t>
            </a:r>
            <a:r>
              <a:rPr lang="fr-FR" sz="1600" dirty="0" smtClean="0">
                <a:latin typeface="Avenir Black"/>
                <a:cs typeface="Avenir Black"/>
              </a:rPr>
              <a:t> projet </a:t>
            </a:r>
            <a:r>
              <a:rPr lang="fr-FR" sz="1600" dirty="0" err="1" smtClean="0">
                <a:latin typeface="Avenir Black"/>
                <a:cs typeface="Avenir Black"/>
              </a:rPr>
              <a:t>initiéen</a:t>
            </a:r>
            <a:r>
              <a:rPr lang="fr-FR" sz="1600" dirty="0" smtClean="0">
                <a:latin typeface="Avenir Black"/>
                <a:cs typeface="Avenir Black"/>
              </a:rPr>
              <a:t> 2004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Suivi par la ville, en 2009 </a:t>
            </a:r>
            <a:r>
              <a:rPr lang="fr-FR" sz="1300" dirty="0" smtClean="0">
                <a:latin typeface="Avenir Black"/>
                <a:cs typeface="Avenir Black"/>
              </a:rPr>
              <a:t>(5 appels à projets en 10 ans)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Création </a:t>
            </a:r>
            <a:r>
              <a:rPr lang="fr-FR" sz="1600" dirty="0" err="1" smtClean="0">
                <a:latin typeface="Avenir Black"/>
                <a:cs typeface="Avenir Black"/>
              </a:rPr>
              <a:t>Coordin’action</a:t>
            </a:r>
            <a:r>
              <a:rPr lang="fr-FR" sz="1600" dirty="0" smtClean="0">
                <a:latin typeface="Avenir Black"/>
                <a:cs typeface="Avenir Black"/>
              </a:rPr>
              <a:t> en 2010 à Strasbourg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Entente Ville-EQS (2010), avec soutien CAUE,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Puis autres opérateurs SERS, HDI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Et aujourd’hui élargissement à de nouveaux opérateurs</a:t>
            </a:r>
            <a:endParaRPr lang="fr-FR" sz="1600" dirty="0">
              <a:latin typeface="Avenir Black"/>
              <a:cs typeface="Avenir Black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627">
            <a:off x="2516450" y="5247303"/>
            <a:ext cx="732597" cy="1025636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6254245" y="4820735"/>
            <a:ext cx="3107266" cy="1020818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1833083" y="4142676"/>
            <a:ext cx="1388534" cy="57311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7777985" y="3441702"/>
            <a:ext cx="1667934" cy="46656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 flipV="1">
            <a:off x="1833083" y="2986399"/>
            <a:ext cx="1388534" cy="634102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7246053" y="2070233"/>
            <a:ext cx="1566334" cy="1165866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27" y="2070233"/>
            <a:ext cx="956733" cy="1337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082" y="2960000"/>
            <a:ext cx="999067" cy="11412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475" y="4253548"/>
            <a:ext cx="1271608" cy="1990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 17" descr="Visuel Portail HP 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5308">
            <a:off x="8984395" y="4347708"/>
            <a:ext cx="1388894" cy="1981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ZoneTexte 18"/>
          <p:cNvSpPr txBox="1"/>
          <p:nvPr/>
        </p:nvSpPr>
        <p:spPr>
          <a:xfrm>
            <a:off x="5888048" y="6654801"/>
            <a:ext cx="32898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/>
              <a:t>Présentation Habitat Participatif – janvier 2020 – Emmanuel Marx – </a:t>
            </a:r>
            <a:r>
              <a:rPr lang="fr-FR" sz="600" dirty="0" err="1" smtClean="0"/>
              <a:t>Ecoquartier</a:t>
            </a:r>
            <a:r>
              <a:rPr lang="fr-FR" sz="600" dirty="0" smtClean="0"/>
              <a:t> Strasbourg</a:t>
            </a:r>
            <a:endParaRPr lang="fr-FR" sz="600" dirty="0"/>
          </a:p>
        </p:txBody>
      </p:sp>
      <p:pic>
        <p:nvPicPr>
          <p:cNvPr id="20" name="Image 19" descr="Ecologis Nord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441" y="1084393"/>
            <a:ext cx="2102559" cy="134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719" y="1330810"/>
            <a:ext cx="2218267" cy="147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2592">
            <a:off x="1410243" y="5317496"/>
            <a:ext cx="1169068" cy="822244"/>
          </a:xfrm>
          <a:prstGeom prst="rect">
            <a:avLst/>
          </a:prstGeom>
        </p:spPr>
      </p:pic>
      <p:sp>
        <p:nvSpPr>
          <p:cNvPr id="24" name="Google Shape;65;p9"/>
          <p:cNvSpPr txBox="1">
            <a:spLocks/>
          </p:cNvSpPr>
          <p:nvPr/>
        </p:nvSpPr>
        <p:spPr>
          <a:xfrm>
            <a:off x="2543591" y="361221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22D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mtClean="0">
                <a:latin typeface="Avenir Black"/>
                <a:cs typeface="Avenir Black"/>
              </a:rPr>
              <a:t>L’expérience strasbourgeoise</a:t>
            </a:r>
            <a:endParaRPr lang="fr-FR" dirty="0">
              <a:latin typeface="Avenir Black"/>
              <a:cs typeface="Avenir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6326658" y="1731684"/>
            <a:ext cx="5317473" cy="351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000"/>
              <a:buFont typeface="Calibri"/>
              <a:buNone/>
            </a:pPr>
            <a:r>
              <a:rPr lang="fr-FR" dirty="0" smtClean="0"/>
              <a:t>Les secrets de la </a:t>
            </a:r>
            <a:r>
              <a:rPr lang="fr-FR" strike="sngStrike" dirty="0" smtClean="0"/>
              <a:t>capitalisation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socialisation</a:t>
            </a:r>
            <a:r>
              <a:rPr lang="fr-FR" dirty="0" smtClean="0"/>
              <a:t> des expériences d’habitat participatif</a:t>
            </a:r>
            <a:br>
              <a:rPr lang="fr-FR" dirty="0" smtClean="0"/>
            </a:br>
            <a:r>
              <a:rPr lang="fr-FR" sz="2000" dirty="0" smtClean="0"/>
              <a:t>(pour un territoire)</a:t>
            </a:r>
            <a:endParaRPr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0;p8"/>
          <p:cNvSpPr txBox="1">
            <a:spLocks noGrp="1"/>
          </p:cNvSpPr>
          <p:nvPr>
            <p:ph type="body" idx="4294967295"/>
          </p:nvPr>
        </p:nvSpPr>
        <p:spPr>
          <a:xfrm>
            <a:off x="2090618" y="1257790"/>
            <a:ext cx="6711461" cy="66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Ce qui a bien marché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352430" y="2510692"/>
            <a:ext cx="8882185" cy="425568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800" u="sng" dirty="0" smtClean="0">
                <a:latin typeface="Avenir Black"/>
                <a:cs typeface="Avenir Black"/>
              </a:rPr>
              <a:t>Moyens dédiés et durable, et…  consensus à l’allemande ?</a:t>
            </a:r>
          </a:p>
          <a:p>
            <a:endParaRPr lang="fr-FR" sz="1600" u="sng" dirty="0" smtClean="0">
              <a:latin typeface="Avenir Black"/>
              <a:cs typeface="Avenir Black"/>
            </a:endParaRPr>
          </a:p>
          <a:p>
            <a:r>
              <a:rPr lang="fr-FR" sz="1600" dirty="0">
                <a:latin typeface="Avenir Black"/>
                <a:cs typeface="Avenir Black"/>
              </a:rPr>
              <a:t>_Chef de projet Habitat Participatif à la Ville de Strasbourg depuis </a:t>
            </a:r>
            <a:r>
              <a:rPr lang="fr-FR" sz="1600" dirty="0" smtClean="0">
                <a:latin typeface="Avenir Black"/>
                <a:cs typeface="Avenir Black"/>
              </a:rPr>
              <a:t>2011</a:t>
            </a:r>
            <a:endParaRPr lang="fr-FR" sz="1600" u="sng" dirty="0">
              <a:latin typeface="Avenir Black"/>
              <a:cs typeface="Avenir Black"/>
            </a:endParaRPr>
          </a:p>
          <a:p>
            <a:endParaRPr lang="fr-FR" sz="1600" u="sng" dirty="0" smtClean="0">
              <a:latin typeface="Avenir Black"/>
              <a:cs typeface="Avenir Black"/>
            </a:endParaRPr>
          </a:p>
          <a:p>
            <a:r>
              <a:rPr lang="fr-FR" sz="1600" dirty="0" smtClean="0">
                <a:latin typeface="Avenir Black"/>
                <a:cs typeface="Avenir Black"/>
              </a:rPr>
              <a:t>_Convention de Partenariat Eco-Quartier Strasbourg / Ville de Strasbourg depuis 2011</a:t>
            </a:r>
          </a:p>
          <a:p>
            <a:endParaRPr lang="fr-FR" sz="1600" dirty="0" smtClean="0">
              <a:latin typeface="Avenir Black"/>
              <a:cs typeface="Avenir Black"/>
            </a:endParaRPr>
          </a:p>
          <a:p>
            <a:endParaRPr lang="fr-FR" sz="1600" dirty="0">
              <a:latin typeface="Avenir Black"/>
              <a:cs typeface="Avenir Black"/>
            </a:endParaRPr>
          </a:p>
          <a:p>
            <a:endParaRPr lang="fr-FR" sz="1600" dirty="0" smtClean="0">
              <a:latin typeface="Avenir Black"/>
              <a:cs typeface="Avenir Black"/>
            </a:endParaRPr>
          </a:p>
          <a:p>
            <a:endParaRPr lang="fr-FR" sz="1600" dirty="0">
              <a:latin typeface="Avenir Black"/>
              <a:cs typeface="Avenir Black"/>
            </a:endParaRPr>
          </a:p>
          <a:p>
            <a:endParaRPr lang="fr-FR" sz="1600" dirty="0">
              <a:latin typeface="Avenir Black"/>
              <a:cs typeface="Avenir Black"/>
            </a:endParaRPr>
          </a:p>
        </p:txBody>
      </p:sp>
      <p:pic>
        <p:nvPicPr>
          <p:cNvPr id="7" name="Image 6" descr="logo EQS H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01" y="1729276"/>
            <a:ext cx="2037165" cy="491456"/>
          </a:xfrm>
          <a:prstGeom prst="rect">
            <a:avLst/>
          </a:prstGeom>
        </p:spPr>
      </p:pic>
      <p:pic>
        <p:nvPicPr>
          <p:cNvPr id="8" name="Image 7" descr="Logo Em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01" y="5827609"/>
            <a:ext cx="2044045" cy="506009"/>
          </a:xfrm>
          <a:prstGeom prst="rect">
            <a:avLst/>
          </a:prstGeom>
        </p:spPr>
      </p:pic>
      <p:sp>
        <p:nvSpPr>
          <p:cNvPr id="11" name="Google Shape;65;p9"/>
          <p:cNvSpPr txBox="1">
            <a:spLocks/>
          </p:cNvSpPr>
          <p:nvPr/>
        </p:nvSpPr>
        <p:spPr>
          <a:xfrm>
            <a:off x="2543591" y="361221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22D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mtClean="0">
                <a:latin typeface="Avenir Black"/>
                <a:cs typeface="Avenir Black"/>
              </a:rPr>
              <a:t>L’expérience strasbourgeoise</a:t>
            </a:r>
            <a:endParaRPr lang="fr-FR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762573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0;p8"/>
          <p:cNvSpPr txBox="1">
            <a:spLocks noGrp="1"/>
          </p:cNvSpPr>
          <p:nvPr>
            <p:ph type="body" idx="4294967295"/>
          </p:nvPr>
        </p:nvSpPr>
        <p:spPr>
          <a:xfrm>
            <a:off x="2090618" y="1257790"/>
            <a:ext cx="6711461" cy="66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Ce qui a bien marché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57200" y="2166172"/>
            <a:ext cx="8229600" cy="44243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800" u="sng" dirty="0" smtClean="0">
                <a:latin typeface="Avenir Black"/>
                <a:cs typeface="Avenir Black"/>
              </a:rPr>
              <a:t>L’apprentissage par l’action « concertée » :</a:t>
            </a:r>
          </a:p>
          <a:p>
            <a:endParaRPr lang="fr-FR" sz="1600" u="sng" dirty="0" smtClean="0">
              <a:latin typeface="Avenir Black"/>
              <a:cs typeface="Avenir Black"/>
            </a:endParaRPr>
          </a:p>
          <a:p>
            <a:r>
              <a:rPr lang="fr-FR" sz="1600" dirty="0">
                <a:latin typeface="Avenir Black"/>
                <a:cs typeface="Avenir Black"/>
              </a:rPr>
              <a:t>Un </a:t>
            </a:r>
            <a:r>
              <a:rPr lang="fr-FR" sz="1600" dirty="0" err="1">
                <a:latin typeface="Avenir Black"/>
                <a:cs typeface="Avenir Black"/>
              </a:rPr>
              <a:t>CoPil</a:t>
            </a:r>
            <a:r>
              <a:rPr lang="fr-FR" sz="1600" dirty="0">
                <a:latin typeface="Avenir Black"/>
                <a:cs typeface="Avenir Black"/>
              </a:rPr>
              <a:t> avec les acteurs historiques (chaque 2 mois)</a:t>
            </a:r>
            <a:r>
              <a:rPr lang="fr-FR" sz="1600" dirty="0" smtClean="0">
                <a:latin typeface="Avenir Black"/>
                <a:cs typeface="Avenir Black"/>
              </a:rPr>
              <a:t>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Une charte et un réseau,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Un 2</a:t>
            </a:r>
            <a:r>
              <a:rPr lang="fr-FR" sz="1600" baseline="30000" dirty="0" smtClean="0">
                <a:latin typeface="Avenir Black"/>
                <a:cs typeface="Avenir Black"/>
              </a:rPr>
              <a:t>e</a:t>
            </a:r>
            <a:r>
              <a:rPr lang="fr-FR" sz="1600" dirty="0" smtClean="0">
                <a:latin typeface="Avenir Black"/>
                <a:cs typeface="Avenir Black"/>
              </a:rPr>
              <a:t> cercle de gouvernance, chaque 6 mois,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Des ateliers thématiques « à la demande »,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Des outils partagés de communication dont :</a:t>
            </a:r>
          </a:p>
          <a:p>
            <a:pPr marL="45720"/>
            <a:r>
              <a:rPr lang="fr-FR" sz="1600" dirty="0" smtClean="0">
                <a:latin typeface="Avenir Black"/>
                <a:cs typeface="Avenir Black"/>
              </a:rPr>
              <a:t>   _un portail internet commun, </a:t>
            </a:r>
          </a:p>
          <a:p>
            <a:pPr marL="45720"/>
            <a:r>
              <a:rPr lang="fr-FR" sz="1600" dirty="0" smtClean="0">
                <a:latin typeface="Avenir Black"/>
                <a:cs typeface="Avenir Black"/>
              </a:rPr>
              <a:t>   _présence sur les réseaux sociaux. </a:t>
            </a:r>
          </a:p>
          <a:p>
            <a:endParaRPr lang="fr-FR" sz="1600" dirty="0">
              <a:latin typeface="Avenir Black"/>
              <a:cs typeface="Avenir Black"/>
            </a:endParaRPr>
          </a:p>
        </p:txBody>
      </p:sp>
      <p:pic>
        <p:nvPicPr>
          <p:cNvPr id="8" name="Image 7" descr="chart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195" y="1352683"/>
            <a:ext cx="2156252" cy="305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 descr="flyer-portail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80"/>
          <a:stretch/>
        </p:blipFill>
        <p:spPr>
          <a:xfrm>
            <a:off x="7478319" y="1923318"/>
            <a:ext cx="1735736" cy="248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 descr="IMG_20190927_1013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18" y="4723469"/>
            <a:ext cx="3149600" cy="1768622"/>
          </a:xfrm>
          <a:prstGeom prst="rect">
            <a:avLst/>
          </a:prstGeom>
        </p:spPr>
      </p:pic>
      <p:pic>
        <p:nvPicPr>
          <p:cNvPr id="11" name="Image 10" descr="IMG_20210318_17374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6049" y="4725125"/>
            <a:ext cx="3008951" cy="1766965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7405076" y="4723469"/>
            <a:ext cx="5869353" cy="403685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600" u="sng" dirty="0" err="1" smtClean="0">
                <a:latin typeface="Avenir Black"/>
                <a:cs typeface="Avenir Black"/>
              </a:rPr>
              <a:t>Co-responsabilité</a:t>
            </a:r>
            <a:endParaRPr lang="fr-FR" sz="1600" u="sng" dirty="0" smtClean="0">
              <a:latin typeface="Avenir Black"/>
              <a:cs typeface="Avenir Black"/>
            </a:endParaRPr>
          </a:p>
          <a:p>
            <a:r>
              <a:rPr lang="fr-FR" sz="1600" u="sng" dirty="0" smtClean="0">
                <a:latin typeface="Avenir Black"/>
                <a:cs typeface="Avenir Black"/>
              </a:rPr>
              <a:t>Entraide / Mutualisation de moyens</a:t>
            </a:r>
          </a:p>
          <a:p>
            <a:r>
              <a:rPr lang="fr-FR" sz="1600" u="sng" dirty="0" smtClean="0">
                <a:latin typeface="Avenir Black"/>
                <a:cs typeface="Avenir Black"/>
              </a:rPr>
              <a:t>Développement « contrôlé »</a:t>
            </a:r>
          </a:p>
          <a:p>
            <a:r>
              <a:rPr lang="fr-FR" sz="1600" u="sng" dirty="0" smtClean="0">
                <a:latin typeface="Avenir Black"/>
                <a:cs typeface="Avenir Black"/>
              </a:rPr>
              <a:t>« Défis » communs</a:t>
            </a:r>
          </a:p>
          <a:p>
            <a:endParaRPr lang="fr-FR" sz="1600" u="sng" dirty="0" smtClean="0">
              <a:latin typeface="Avenir Black"/>
              <a:cs typeface="Avenir Black"/>
            </a:endParaRPr>
          </a:p>
          <a:p>
            <a:endParaRPr lang="fr-FR" sz="1600" u="sng" dirty="0">
              <a:latin typeface="Avenir Black"/>
              <a:cs typeface="Avenir Black"/>
            </a:endParaRPr>
          </a:p>
        </p:txBody>
      </p:sp>
      <p:sp>
        <p:nvSpPr>
          <p:cNvPr id="14" name="Google Shape;65;p9"/>
          <p:cNvSpPr txBox="1">
            <a:spLocks/>
          </p:cNvSpPr>
          <p:nvPr/>
        </p:nvSpPr>
        <p:spPr>
          <a:xfrm>
            <a:off x="2543591" y="361221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22D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mtClean="0">
                <a:latin typeface="Avenir Black"/>
                <a:cs typeface="Avenir Black"/>
              </a:rPr>
              <a:t>L’expérience strasbourgeoise</a:t>
            </a:r>
            <a:endParaRPr lang="fr-FR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67590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0;p8"/>
          <p:cNvSpPr txBox="1">
            <a:spLocks/>
          </p:cNvSpPr>
          <p:nvPr/>
        </p:nvSpPr>
        <p:spPr>
          <a:xfrm>
            <a:off x="2090618" y="1257790"/>
            <a:ext cx="6711461" cy="66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50800">
              <a:spcBef>
                <a:spcPts val="0"/>
              </a:spcBef>
              <a:buClr>
                <a:srgbClr val="E54235"/>
              </a:buClr>
              <a:buFont typeface="Arial"/>
              <a:buNone/>
            </a:pPr>
            <a:r>
              <a:rPr lang="fr-FR" smtClean="0">
                <a:latin typeface="Avenir Black"/>
                <a:cs typeface="Avenir Black"/>
              </a:rPr>
              <a:t>Ce qui a bien marché</a:t>
            </a:r>
            <a:endParaRPr lang="fr-FR" dirty="0" smtClean="0">
              <a:latin typeface="Avenir Black"/>
              <a:cs typeface="Avenir Black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2078251"/>
            <a:ext cx="8229600" cy="44243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800" u="sng" dirty="0" smtClean="0">
                <a:latin typeface="Avenir Black"/>
                <a:cs typeface="Avenir Black"/>
              </a:rPr>
              <a:t>La capitalisation et le partage des apprentissages par les pairs</a:t>
            </a:r>
          </a:p>
          <a:p>
            <a:endParaRPr lang="fr-FR" sz="1600" dirty="0">
              <a:latin typeface="Avenir Black"/>
              <a:cs typeface="Avenir Black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2592">
            <a:off x="900208" y="2705305"/>
            <a:ext cx="2423205" cy="1704320"/>
          </a:xfrm>
          <a:prstGeom prst="rect">
            <a:avLst/>
          </a:prstGeom>
        </p:spPr>
      </p:pic>
      <p:pic>
        <p:nvPicPr>
          <p:cNvPr id="9" name="Image 8" descr="IMG_20170120_11405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41" y="4719877"/>
            <a:ext cx="3331308" cy="1870658"/>
          </a:xfrm>
          <a:prstGeom prst="rect">
            <a:avLst/>
          </a:prstGeom>
        </p:spPr>
      </p:pic>
      <p:pic>
        <p:nvPicPr>
          <p:cNvPr id="10" name="Image 9" descr="IMG_20171019_21202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069" y="4704994"/>
            <a:ext cx="3135922" cy="1885542"/>
          </a:xfrm>
          <a:prstGeom prst="rect">
            <a:avLst/>
          </a:prstGeom>
        </p:spPr>
      </p:pic>
      <p:pic>
        <p:nvPicPr>
          <p:cNvPr id="11" name="Image 10" descr="IMG_20190202_134643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057" y="4719876"/>
            <a:ext cx="3596164" cy="187065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532918" y="2607939"/>
            <a:ext cx="3673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venir Black"/>
                <a:cs typeface="Avenir Black"/>
              </a:rPr>
              <a:t>_Guides, fiche-outils,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_Apéro « Curieux »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_Atelier </a:t>
            </a:r>
            <a:r>
              <a:rPr lang="fr-FR" sz="1600" dirty="0" err="1" smtClean="0">
                <a:latin typeface="Avenir Black"/>
                <a:cs typeface="Avenir Black"/>
              </a:rPr>
              <a:t>Autopromoteurs</a:t>
            </a:r>
            <a:endParaRPr lang="fr-FR" sz="1600" dirty="0" smtClean="0">
              <a:latin typeface="Avenir Black"/>
              <a:cs typeface="Avenir Black"/>
            </a:endParaRPr>
          </a:p>
          <a:p>
            <a:r>
              <a:rPr lang="fr-FR" sz="1600" dirty="0" smtClean="0">
                <a:latin typeface="Avenir Black"/>
                <a:cs typeface="Avenir Black"/>
              </a:rPr>
              <a:t>_Grand </a:t>
            </a:r>
            <a:r>
              <a:rPr lang="fr-FR" sz="1600" dirty="0" err="1" smtClean="0">
                <a:latin typeface="Avenir Black"/>
                <a:cs typeface="Avenir Black"/>
              </a:rPr>
              <a:t>Débrief</a:t>
            </a:r>
            <a:endParaRPr lang="fr-FR" sz="1600" dirty="0" smtClean="0">
              <a:latin typeface="Avenir Black"/>
              <a:cs typeface="Avenir Black"/>
            </a:endParaRPr>
          </a:p>
          <a:p>
            <a:endParaRPr lang="fr-FR" dirty="0" smtClean="0">
              <a:latin typeface="Avenir Black"/>
              <a:cs typeface="Avenir Black"/>
            </a:endParaRPr>
          </a:p>
          <a:p>
            <a:endParaRPr lang="fr-FR" dirty="0"/>
          </a:p>
        </p:txBody>
      </p:sp>
      <p:sp>
        <p:nvSpPr>
          <p:cNvPr id="13" name="Google Shape;65;p9"/>
          <p:cNvSpPr txBox="1">
            <a:spLocks/>
          </p:cNvSpPr>
          <p:nvPr/>
        </p:nvSpPr>
        <p:spPr>
          <a:xfrm>
            <a:off x="2543591" y="361221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22D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mtClean="0">
                <a:latin typeface="Avenir Black"/>
                <a:cs typeface="Avenir Black"/>
              </a:rPr>
              <a:t>L’expérience strasbourgeoise</a:t>
            </a:r>
            <a:endParaRPr lang="fr-FR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59935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7154" y="121328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dirty="0" smtClean="0">
                <a:latin typeface="Avenir Black"/>
                <a:cs typeface="Avenir Black"/>
              </a:rPr>
              <a:t>Ce </a:t>
            </a:r>
            <a:r>
              <a:rPr lang="fr-FR" sz="2800" dirty="0">
                <a:latin typeface="Avenir Black"/>
                <a:cs typeface="Avenir Black"/>
              </a:rPr>
              <a:t>qui a moins bien </a:t>
            </a:r>
            <a:r>
              <a:rPr lang="fr-FR" sz="2800" dirty="0" smtClean="0">
                <a:latin typeface="Avenir Black"/>
                <a:cs typeface="Avenir Black"/>
              </a:rPr>
              <a:t>marché </a:t>
            </a:r>
            <a:endParaRPr lang="fr-FR" sz="2800" dirty="0">
              <a:latin typeface="Avenir Black"/>
              <a:cs typeface="Avenir Black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2166172"/>
            <a:ext cx="8229600" cy="44243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600" u="sng" dirty="0" smtClean="0">
                <a:latin typeface="Avenir Black"/>
                <a:cs typeface="Avenir Black"/>
              </a:rPr>
              <a:t>Le recueil et la capitalisation « au fil de l’eau » pour les opérateurs.</a:t>
            </a:r>
          </a:p>
          <a:p>
            <a:endParaRPr lang="fr-FR" sz="1600" u="sng" dirty="0">
              <a:latin typeface="Avenir Black"/>
              <a:cs typeface="Avenir Black"/>
            </a:endParaRPr>
          </a:p>
          <a:p>
            <a:endParaRPr lang="fr-FR" sz="1600" dirty="0" smtClean="0">
              <a:latin typeface="Avenir Black"/>
              <a:cs typeface="Avenir Black"/>
            </a:endParaRPr>
          </a:p>
          <a:p>
            <a:endParaRPr lang="fr-FR" sz="1600" dirty="0">
              <a:latin typeface="Avenir Black"/>
              <a:cs typeface="Avenir Black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4764">
            <a:off x="1137138" y="2858441"/>
            <a:ext cx="2522323" cy="366346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805">
            <a:off x="4018086" y="3194541"/>
            <a:ext cx="3112501" cy="291730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414840" y="2824692"/>
            <a:ext cx="455246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venir Black"/>
                <a:cs typeface="Avenir Black"/>
              </a:rPr>
              <a:t>_des motivations « opportunistes »,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_une reproductibilité difficile à atteindre,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_des moyens inadaptés pour innover,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_des équipes en constant changement,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_un suivi des engagements inabouti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(pas de « compte à rendre »)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_environnement concurrentiel qui n’invite pas à la  « transparence des apprentissages »</a:t>
            </a:r>
          </a:p>
          <a:p>
            <a:endParaRPr lang="fr-FR" sz="1600" dirty="0" smtClean="0">
              <a:latin typeface="Avenir Black"/>
              <a:cs typeface="Avenir Black"/>
            </a:endParaRPr>
          </a:p>
          <a:p>
            <a:endParaRPr lang="fr-FR" dirty="0" smtClean="0">
              <a:latin typeface="Avenir Black"/>
              <a:cs typeface="Avenir Black"/>
            </a:endParaRPr>
          </a:p>
          <a:p>
            <a:endParaRPr lang="fr-FR" dirty="0"/>
          </a:p>
        </p:txBody>
      </p:sp>
      <p:sp>
        <p:nvSpPr>
          <p:cNvPr id="12" name="Google Shape;65;p9"/>
          <p:cNvSpPr txBox="1">
            <a:spLocks/>
          </p:cNvSpPr>
          <p:nvPr/>
        </p:nvSpPr>
        <p:spPr>
          <a:xfrm>
            <a:off x="2543591" y="361221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22D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mtClean="0">
                <a:latin typeface="Avenir Black"/>
                <a:cs typeface="Avenir Black"/>
              </a:rPr>
              <a:t>L’expérience strasbourgeoise</a:t>
            </a:r>
            <a:endParaRPr lang="fr-FR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72238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56692" y="121354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dirty="0" smtClean="0">
                <a:latin typeface="Avenir Black"/>
                <a:cs typeface="Avenir Black"/>
              </a:rPr>
              <a:t>Les </a:t>
            </a:r>
            <a:r>
              <a:rPr lang="fr-FR" sz="2800" dirty="0">
                <a:latin typeface="Avenir Black"/>
                <a:cs typeface="Avenir Black"/>
              </a:rPr>
              <a:t>pistes </a:t>
            </a:r>
            <a:r>
              <a:rPr lang="fr-FR" sz="2800" dirty="0" smtClean="0">
                <a:latin typeface="Avenir Black"/>
                <a:cs typeface="Avenir Black"/>
              </a:rPr>
              <a:t>d’amélioration</a:t>
            </a:r>
            <a:endParaRPr lang="fr-FR" sz="2800" dirty="0">
              <a:latin typeface="Avenir Black"/>
              <a:cs typeface="Avenir Black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2166172"/>
            <a:ext cx="8229600" cy="44243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600" u="sng" dirty="0" smtClean="0">
                <a:latin typeface="Avenir Black"/>
                <a:cs typeface="Avenir Black"/>
              </a:rPr>
              <a:t>La capitalisation des apprentissages, une thématique (un objectif) à part entière ?</a:t>
            </a:r>
          </a:p>
          <a:p>
            <a:endParaRPr lang="fr-FR" sz="1600" u="sng" dirty="0">
              <a:latin typeface="Avenir Black"/>
              <a:cs typeface="Avenir Black"/>
            </a:endParaRPr>
          </a:p>
          <a:p>
            <a:endParaRPr lang="fr-FR" sz="1600" dirty="0" smtClean="0">
              <a:latin typeface="Avenir Black"/>
              <a:cs typeface="Avenir Black"/>
            </a:endParaRPr>
          </a:p>
          <a:p>
            <a:endParaRPr lang="fr-FR" sz="1600" dirty="0">
              <a:latin typeface="Avenir Black"/>
              <a:cs typeface="Avenir Black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13686" y="2824692"/>
            <a:ext cx="592016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venir Black"/>
                <a:cs typeface="Avenir Black"/>
              </a:rPr>
              <a:t>_un rapport d’apprentissages annuel ?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_formations régulières des collaborateurs (et non des organisations) d’opérateurs,</a:t>
            </a:r>
          </a:p>
          <a:p>
            <a:r>
              <a:rPr lang="fr-FR" sz="1600" dirty="0" smtClean="0">
                <a:latin typeface="Avenir Black"/>
                <a:cs typeface="Avenir Black"/>
              </a:rPr>
              <a:t>_cercle ou équipe apprenante ?</a:t>
            </a:r>
          </a:p>
          <a:p>
            <a:endParaRPr lang="fr-FR" sz="1600" dirty="0" smtClean="0">
              <a:latin typeface="Avenir Black"/>
              <a:cs typeface="Avenir Black"/>
            </a:endParaRPr>
          </a:p>
          <a:p>
            <a:endParaRPr lang="fr-FR" dirty="0" smtClean="0">
              <a:latin typeface="Avenir Black"/>
              <a:cs typeface="Avenir Black"/>
            </a:endParaRPr>
          </a:p>
          <a:p>
            <a:endParaRPr lang="fr-FR" dirty="0"/>
          </a:p>
        </p:txBody>
      </p:sp>
      <p:sp>
        <p:nvSpPr>
          <p:cNvPr id="9" name="Google Shape;65;p9"/>
          <p:cNvSpPr txBox="1">
            <a:spLocks/>
          </p:cNvSpPr>
          <p:nvPr/>
        </p:nvSpPr>
        <p:spPr>
          <a:xfrm>
            <a:off x="2543591" y="361221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22D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latin typeface="Avenir Black"/>
                <a:cs typeface="Avenir Black"/>
              </a:rPr>
              <a:t>L’expérience strasbourgeoise</a:t>
            </a:r>
            <a:endParaRPr lang="fr-FR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37660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0;p8"/>
          <p:cNvSpPr txBox="1">
            <a:spLocks noGrp="1"/>
          </p:cNvSpPr>
          <p:nvPr>
            <p:ph type="body" idx="4294967295"/>
          </p:nvPr>
        </p:nvSpPr>
        <p:spPr>
          <a:xfrm>
            <a:off x="3663461" y="2988164"/>
            <a:ext cx="671146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sz="4000" dirty="0" smtClean="0">
                <a:latin typeface="Avenir Black"/>
                <a:cs typeface="Avenir Black"/>
              </a:rPr>
              <a:t>Des questions ?</a:t>
            </a:r>
            <a:endParaRPr sz="4000" dirty="0">
              <a:latin typeface="Avenir Black"/>
              <a:cs typeface="Avenir Black"/>
            </a:endParaRPr>
          </a:p>
        </p:txBody>
      </p:sp>
      <p:sp>
        <p:nvSpPr>
          <p:cNvPr id="5" name="Google Shape;65;p9"/>
          <p:cNvSpPr txBox="1">
            <a:spLocks/>
          </p:cNvSpPr>
          <p:nvPr/>
        </p:nvSpPr>
        <p:spPr>
          <a:xfrm>
            <a:off x="2543591" y="361221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22D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latin typeface="Avenir Black"/>
                <a:cs typeface="Avenir Black"/>
              </a:rPr>
              <a:t>L’expérience strasbourgeoise</a:t>
            </a:r>
            <a:endParaRPr lang="fr-FR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420066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5;p9"/>
          <p:cNvSpPr txBox="1">
            <a:spLocks/>
          </p:cNvSpPr>
          <p:nvPr/>
        </p:nvSpPr>
        <p:spPr>
          <a:xfrm>
            <a:off x="1683899" y="2461606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222D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latin typeface="Avenir Black"/>
                <a:cs typeface="Avenir Black"/>
              </a:rPr>
              <a:t>Nos apprentissages réciproques</a:t>
            </a:r>
            <a:endParaRPr lang="fr-FR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5727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419108" y="365125"/>
            <a:ext cx="89346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</a:pPr>
            <a:r>
              <a:rPr lang="fr-FR" dirty="0" smtClean="0"/>
              <a:t>Déroulé</a:t>
            </a:r>
            <a:endParaRPr dirty="0"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5246077" y="1825625"/>
            <a:ext cx="671146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Accueil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endParaRPr lang="fr-FR" sz="1200" dirty="0" smtClean="0">
              <a:latin typeface="Avenir Black"/>
              <a:cs typeface="Avenir Black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Intentions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endParaRPr lang="fr-FR" sz="1200" dirty="0" smtClean="0">
              <a:latin typeface="Avenir Black"/>
              <a:cs typeface="Avenir Black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Tour de présentation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endParaRPr lang="fr-FR" sz="1200" dirty="0" smtClean="0">
              <a:latin typeface="Avenir Black"/>
              <a:cs typeface="Avenir Black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Témoignage </a:t>
            </a:r>
            <a:r>
              <a:rPr lang="fr-FR" dirty="0" smtClean="0">
                <a:solidFill>
                  <a:schemeClr val="tx1"/>
                </a:solidFill>
                <a:latin typeface="Avenir Black"/>
                <a:cs typeface="Avenir Black"/>
              </a:rPr>
              <a:t>Nantes Métropole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endParaRPr lang="fr-FR" sz="1200" dirty="0" smtClean="0">
              <a:latin typeface="Avenir Black"/>
              <a:cs typeface="Avenir Black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Témoignage </a:t>
            </a:r>
            <a:r>
              <a:rPr lang="fr-FR" dirty="0" err="1" smtClean="0">
                <a:solidFill>
                  <a:srgbClr val="000000"/>
                </a:solidFill>
                <a:latin typeface="Avenir Black"/>
                <a:cs typeface="Avenir Black"/>
              </a:rPr>
              <a:t>Axanis</a:t>
            </a:r>
            <a:endParaRPr lang="fr-FR" dirty="0" smtClean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endParaRPr lang="fr-FR" sz="1200" dirty="0" smtClean="0">
              <a:latin typeface="Avenir Black"/>
              <a:cs typeface="Avenir Black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Témoignage </a:t>
            </a:r>
            <a:r>
              <a:rPr lang="fr-FR" dirty="0" smtClean="0">
                <a:solidFill>
                  <a:srgbClr val="000000"/>
                </a:solidFill>
                <a:latin typeface="Avenir Black"/>
                <a:cs typeface="Avenir Black"/>
              </a:rPr>
              <a:t>Eco-Quartier Strasbourg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endParaRPr lang="fr-FR" sz="1200" dirty="0" smtClean="0">
              <a:latin typeface="Avenir Black"/>
              <a:cs typeface="Avenir Black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Questions-Réponses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endParaRPr dirty="0">
              <a:latin typeface="Avenir Black"/>
              <a:cs typeface="Avenir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89"/>
          <a:stretch/>
        </p:blipFill>
        <p:spPr>
          <a:xfrm>
            <a:off x="2615878" y="456223"/>
            <a:ext cx="8210062" cy="6629400"/>
          </a:xfrm>
          <a:prstGeom prst="rect">
            <a:avLst/>
          </a:prstGeom>
        </p:spPr>
      </p:pic>
      <p:sp>
        <p:nvSpPr>
          <p:cNvPr id="6" name="Google Shape;60;p8"/>
          <p:cNvSpPr txBox="1">
            <a:spLocks noGrp="1"/>
          </p:cNvSpPr>
          <p:nvPr>
            <p:ph type="body" idx="2"/>
          </p:nvPr>
        </p:nvSpPr>
        <p:spPr>
          <a:xfrm>
            <a:off x="2491151" y="1920990"/>
            <a:ext cx="5158152" cy="1654543"/>
          </a:xfrm>
          <a:prstGeom prst="rect">
            <a:avLst/>
          </a:prstGeom>
          <a:solidFill>
            <a:srgbClr val="FDE5CD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latin typeface="Avenir Black"/>
                <a:cs typeface="Avenir Black"/>
              </a:rPr>
              <a:t>Marie </a:t>
            </a:r>
            <a:r>
              <a:rPr lang="fr-FR" dirty="0" err="1" smtClean="0">
                <a:latin typeface="Avenir Black"/>
                <a:cs typeface="Avenir Black"/>
              </a:rPr>
              <a:t>Demanesse</a:t>
            </a:r>
            <a:endParaRPr lang="fr-FR" dirty="0" smtClean="0">
              <a:latin typeface="Avenir Black"/>
              <a:cs typeface="Avenir Black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solidFill>
                  <a:srgbClr val="000000"/>
                </a:solidFill>
                <a:latin typeface="Avenir Black"/>
                <a:cs typeface="Avenir Black"/>
              </a:rPr>
              <a:t>Chargée de mission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4235"/>
              </a:buClr>
              <a:buSzPts val="2800"/>
              <a:buNone/>
            </a:pPr>
            <a:r>
              <a:rPr lang="fr-FR" dirty="0" smtClean="0">
                <a:solidFill>
                  <a:srgbClr val="000000"/>
                </a:solidFill>
                <a:latin typeface="Avenir Black"/>
                <a:cs typeface="Avenir Black"/>
              </a:rPr>
              <a:t>Habitat Participatif</a:t>
            </a:r>
            <a:endParaRPr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  <p:sp>
        <p:nvSpPr>
          <p:cNvPr id="7" name="Google Shape;65;p9"/>
          <p:cNvSpPr txBox="1">
            <a:spLocks noGrp="1"/>
          </p:cNvSpPr>
          <p:nvPr>
            <p:ph type="title"/>
          </p:nvPr>
        </p:nvSpPr>
        <p:spPr>
          <a:xfrm>
            <a:off x="2615878" y="365125"/>
            <a:ext cx="87379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3E"/>
              </a:buClr>
              <a:buSzPts val="4400"/>
              <a:buFont typeface="Calibri"/>
              <a:buNone/>
            </a:pPr>
            <a:r>
              <a:rPr lang="fr-FR" sz="4000" dirty="0" smtClean="0">
                <a:latin typeface="Avenir Black"/>
                <a:cs typeface="Avenir Black"/>
              </a:rPr>
              <a:t>L’expérience nantaise</a:t>
            </a:r>
            <a:endParaRPr sz="40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05164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94" y="459153"/>
            <a:ext cx="8847083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89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573" y="358531"/>
            <a:ext cx="8790488" cy="60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42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020" y="439616"/>
            <a:ext cx="8549963" cy="590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05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410" y="426915"/>
            <a:ext cx="8569975" cy="59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515" y="332153"/>
            <a:ext cx="9045162" cy="62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347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304</Words>
  <Application>Microsoft Macintosh PowerPoint</Application>
  <PresentationFormat>Personnalisé</PresentationFormat>
  <Paragraphs>98</Paragraphs>
  <Slides>26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Présentation PowerPoint</vt:lpstr>
      <vt:lpstr>Les secrets de la capitalisation  socialisation des expériences d’habitat participatif (pour un territoire)</vt:lpstr>
      <vt:lpstr>Déroulé</vt:lpstr>
      <vt:lpstr>L’expérience nantaise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L’expérience nantaise</vt:lpstr>
      <vt:lpstr>L’expérience d’Axanis</vt:lpstr>
      <vt:lpstr>L’expérience d’Axanis</vt:lpstr>
      <vt:lpstr>L’expérience d’Axanis</vt:lpstr>
      <vt:lpstr>L’expérience d’Axanis</vt:lpstr>
      <vt:lpstr>L’expérience d’Axanis</vt:lpstr>
      <vt:lpstr>L’expérience d’Axanis</vt:lpstr>
      <vt:lpstr>L’expérience strasbourgeoise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Manu</cp:lastModifiedBy>
  <cp:revision>27</cp:revision>
  <dcterms:modified xsi:type="dcterms:W3CDTF">2021-07-20T20:30:28Z</dcterms:modified>
</cp:coreProperties>
</file>