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3" r:id="rId2"/>
    <p:sldId id="279" r:id="rId3"/>
    <p:sldId id="262" r:id="rId4"/>
    <p:sldId id="273" r:id="rId5"/>
    <p:sldId id="270" r:id="rId6"/>
    <p:sldId id="271" r:id="rId7"/>
    <p:sldId id="272" r:id="rId8"/>
    <p:sldId id="276" r:id="rId9"/>
    <p:sldId id="277" r:id="rId10"/>
    <p:sldId id="278" r:id="rId11"/>
    <p:sldId id="275" r:id="rId12"/>
    <p:sldId id="280" r:id="rId13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235"/>
    <a:srgbClr val="222D3E"/>
    <a:srgbClr val="6C140A"/>
    <a:srgbClr val="A9A3A0"/>
    <a:srgbClr val="FFF2DD"/>
    <a:srgbClr val="F8B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5782" autoAdjust="0"/>
  </p:normalViewPr>
  <p:slideViewPr>
    <p:cSldViewPr snapToGrid="0">
      <p:cViewPr varScale="1">
        <p:scale>
          <a:sx n="64" d="100"/>
          <a:sy n="64" d="100"/>
        </p:scale>
        <p:origin x="78" y="12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5C567F-0635-7243-BCCB-454D52CC6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B1EA8B-A514-7048-96B9-7A6CA07A3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E478-A7E4-C843-8DFA-5DEFF4A0700C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52E7EA-146B-BD4C-99A1-60A9C5699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AD2200-02DE-E244-832C-E21F2886E5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3614-926C-A64C-9AC1-07771FFD4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2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FE9355F-48D5-E64A-8DB2-798488FD9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ACC6F1-9F4B-4D84-A4BA-FDF8BE80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42" y="5214550"/>
            <a:ext cx="9144000" cy="102795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02F3A-E68C-4271-8D90-604B254C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3929E-8243-4CA4-BB35-F887A60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2E598-9E99-4304-987D-25D439FB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939364D2-4C98-2C43-8256-D2F5F700F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89" y="787799"/>
            <a:ext cx="9903106" cy="4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1B11C8E-0C8B-D649-BF99-A441B5EC0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55A87D-42CC-4D76-8690-7EE8A03C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58" y="1731684"/>
            <a:ext cx="5317473" cy="351164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09351-EBB9-42E1-90B8-F927AB2F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658" y="5243332"/>
            <a:ext cx="5317474" cy="846318"/>
          </a:xfrm>
        </p:spPr>
        <p:txBody>
          <a:bodyPr/>
          <a:lstStyle>
            <a:lvl1pPr marL="0" indent="0">
              <a:buNone/>
              <a:defRPr sz="2400">
                <a:solidFill>
                  <a:srgbClr val="A9A3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A789C-3CD7-496E-82D9-CE527A6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AA170-1B64-4CF6-A21A-21A8919E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550CE227-7E9A-5C47-8EA2-FCE21C8646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50" y="-2124422"/>
            <a:ext cx="8369300" cy="12491988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089AB7-C86D-D548-8F38-E3A86BCF3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30" y="266663"/>
            <a:ext cx="2744165" cy="14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9387F-4C83-470C-A976-BECF8C5C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78" y="365125"/>
            <a:ext cx="8737922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A397B-E7F9-455F-96AD-295D4338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028CA-EB64-4B70-84AA-7CE2564C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9D0B2-E20D-413A-87A3-DCEB2375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C2A05-12C8-46B5-9CA1-E808EABD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F101D2C2-24CE-3344-8070-803627AC1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91DA1-1A31-4B8C-99DA-FE31DE18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08" y="365125"/>
            <a:ext cx="8934691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F832C-D56F-4DF0-A453-3B4BCB9C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177E89-A7BF-40F7-A30F-138DE4B6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3CB1C6-09FD-4668-9BD8-A77C93A7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977020-BE32-4A38-BDE0-990F60D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4E68F8-3800-4936-B6C3-92A6B13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2518C48-B12B-3840-8866-7EA07FE5F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3D6F49-8B68-4E23-B4FE-951A6E2C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6" y="365125"/>
            <a:ext cx="10427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968607-4FE6-4F06-BED0-A55D6026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5085E-9BEE-44F9-BC3A-655632D0F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DDA9-F951-4278-8AC4-CB5363FAB781}" type="datetimeFigureOut">
              <a:rPr lang="fr-FR" smtClean="0"/>
              <a:t>08/07/2021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0B220-ABD4-4791-999F-3FB5BE2D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4E289-D566-47D4-BAE5-FA8D6FD2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21D6-6329-4D6E-8E8E-FFD91A1192E7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4E0E4A-A6BE-A544-B773-83FC020573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8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142273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ECOLE ET MAISONS DE L’ESPERANCE</a:t>
            </a:r>
            <a:br>
              <a:rPr lang="fr-FR" sz="3000" dirty="0"/>
            </a:br>
            <a:r>
              <a:rPr lang="fr-FR" sz="3000" dirty="0"/>
              <a:t>Un montage innovant : superposition de 2 ERP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32" y="5767990"/>
            <a:ext cx="2700336" cy="9477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852F5E-1F0D-4130-8F5D-936078B68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18" t="21403" r="8656" b="15894"/>
          <a:stretch/>
        </p:blipFill>
        <p:spPr>
          <a:xfrm>
            <a:off x="2491974" y="1278923"/>
            <a:ext cx="8484782" cy="43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142273"/>
            <a:ext cx="944408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ACCESSION SOCIALE INNOVANTE</a:t>
            </a:r>
            <a:br>
              <a:rPr lang="fr-FR" sz="3000" dirty="0"/>
            </a:br>
            <a:r>
              <a:rPr lang="fr-FR" sz="2400" dirty="0"/>
              <a:t>Le Bail Réel Solidaire : l’accession sociale durablement abordable et sécurisée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87B5B7-DE1D-4D80-870F-C796EA5B8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6934"/>
            <a:ext cx="7244862" cy="47868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87BBB1-6377-4CFB-914F-2135351556B1}"/>
              </a:ext>
            </a:extLst>
          </p:cNvPr>
          <p:cNvSpPr/>
          <p:nvPr/>
        </p:nvSpPr>
        <p:spPr>
          <a:xfrm>
            <a:off x="0" y="1854460"/>
            <a:ext cx="12192000" cy="973973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79786-58E2-4E03-96F9-6DC5F8643941}"/>
              </a:ext>
            </a:extLst>
          </p:cNvPr>
          <p:cNvSpPr/>
          <p:nvPr/>
        </p:nvSpPr>
        <p:spPr>
          <a:xfrm>
            <a:off x="189822" y="2100614"/>
            <a:ext cx="118228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Helvetica" pitchFamily="2" charset="0"/>
              </a:rPr>
              <a:t>Le principe du BRS </a:t>
            </a:r>
            <a:r>
              <a:rPr lang="fr-FR" b="1" dirty="0">
                <a:solidFill>
                  <a:schemeClr val="bg1"/>
                </a:solidFill>
                <a:latin typeface="Helvetica" pitchFamily="2" charset="0"/>
              </a:rPr>
              <a:t>: </a:t>
            </a:r>
            <a:r>
              <a:rPr lang="fr-FR" sz="2600" b="1" dirty="0">
                <a:solidFill>
                  <a:schemeClr val="bg1"/>
                </a:solidFill>
                <a:latin typeface="Helvetica" pitchFamily="2" charset="0"/>
              </a:rPr>
              <a:t>LA DISSOCIATION DU BÂTI ET DU FONCIER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7D582-1BED-4484-A3A2-C9E20E52375C}"/>
              </a:ext>
            </a:extLst>
          </p:cNvPr>
          <p:cNvSpPr/>
          <p:nvPr/>
        </p:nvSpPr>
        <p:spPr>
          <a:xfrm>
            <a:off x="7304691" y="3074587"/>
            <a:ext cx="3241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54235"/>
                </a:solidFill>
                <a:latin typeface="Helvetica" pitchFamily="2" charset="0"/>
              </a:rPr>
              <a:t>Dispositif anti-spéculatif </a:t>
            </a:r>
          </a:p>
          <a:p>
            <a:r>
              <a:rPr lang="fr-FR" sz="1600" b="1" dirty="0">
                <a:solidFill>
                  <a:srgbClr val="E54235"/>
                </a:solidFill>
                <a:latin typeface="Helvetica" pitchFamily="2" charset="0"/>
              </a:rPr>
              <a:t>Logements comptabilisés SRU</a:t>
            </a:r>
          </a:p>
          <a:p>
            <a:endParaRPr lang="fr-FR" sz="1600" b="1" dirty="0">
              <a:solidFill>
                <a:srgbClr val="E54235"/>
              </a:solidFill>
              <a:latin typeface="Helvetica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6A08D5-03C3-4DA1-9248-A6B9BB8F0F87}"/>
              </a:ext>
            </a:extLst>
          </p:cNvPr>
          <p:cNvSpPr txBox="1"/>
          <p:nvPr/>
        </p:nvSpPr>
        <p:spPr>
          <a:xfrm>
            <a:off x="10380839" y="2916818"/>
            <a:ext cx="5033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600" dirty="0">
                <a:solidFill>
                  <a:srgbClr val="E54235"/>
                </a:solidFill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C1463-D47F-494D-A00D-D832C00D2F3D}"/>
              </a:ext>
            </a:extLst>
          </p:cNvPr>
          <p:cNvSpPr/>
          <p:nvPr/>
        </p:nvSpPr>
        <p:spPr>
          <a:xfrm>
            <a:off x="10655953" y="3094182"/>
            <a:ext cx="153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E54235"/>
                </a:solidFill>
                <a:latin typeface="Helvetica" pitchFamily="2" charset="0"/>
              </a:rPr>
              <a:t>Sans limitation </a:t>
            </a:r>
          </a:p>
          <a:p>
            <a:pPr algn="ctr"/>
            <a:r>
              <a:rPr lang="fr-FR" sz="1600" dirty="0">
                <a:solidFill>
                  <a:srgbClr val="E54235"/>
                </a:solidFill>
                <a:latin typeface="Helvetica" pitchFamily="2" charset="0"/>
              </a:rPr>
              <a:t>dans le temps</a:t>
            </a:r>
          </a:p>
          <a:p>
            <a:pPr algn="ctr"/>
            <a:endParaRPr lang="fr-FR" sz="1600" dirty="0">
              <a:solidFill>
                <a:srgbClr val="E54235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089F8B-9AC7-4924-B895-98D8422EEBC6}"/>
              </a:ext>
            </a:extLst>
          </p:cNvPr>
          <p:cNvSpPr/>
          <p:nvPr/>
        </p:nvSpPr>
        <p:spPr>
          <a:xfrm>
            <a:off x="7609993" y="4137369"/>
            <a:ext cx="4347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83715A"/>
                </a:solidFill>
                <a:latin typeface="Helvetica" pitchFamily="2" charset="0"/>
              </a:rPr>
              <a:t>Prix de vente moyen des logements 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C4DC3-2049-4A7A-A290-5DF78E114645}"/>
              </a:ext>
            </a:extLst>
          </p:cNvPr>
          <p:cNvSpPr/>
          <p:nvPr/>
        </p:nvSpPr>
        <p:spPr>
          <a:xfrm>
            <a:off x="7659456" y="4503501"/>
            <a:ext cx="3584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E54235"/>
                </a:solidFill>
                <a:latin typeface="Helvetica" pitchFamily="2" charset="0"/>
              </a:rPr>
              <a:t>2.500 € /m</a:t>
            </a:r>
            <a:r>
              <a:rPr lang="fr-FR" sz="2800" b="1" baseline="30000" dirty="0">
                <a:solidFill>
                  <a:srgbClr val="E54235"/>
                </a:solidFill>
                <a:latin typeface="Helvetica" pitchFamily="2" charset="0"/>
              </a:rPr>
              <a:t>2</a:t>
            </a:r>
            <a:r>
              <a:rPr lang="fr-FR" sz="2800" dirty="0">
                <a:solidFill>
                  <a:srgbClr val="E54235"/>
                </a:solidFill>
                <a:latin typeface="Helvetica" pitchFamily="2" charset="0"/>
              </a:rPr>
              <a:t> </a:t>
            </a:r>
            <a:r>
              <a:rPr lang="fr-FR" sz="1600" dirty="0">
                <a:solidFill>
                  <a:srgbClr val="E54235"/>
                </a:solidFill>
                <a:latin typeface="Helvetica" pitchFamily="2" charset="0"/>
              </a:rPr>
              <a:t>SHAB</a:t>
            </a:r>
            <a:endParaRPr lang="fr-FR" sz="1600" baseline="30000" dirty="0">
              <a:solidFill>
                <a:srgbClr val="E54235"/>
              </a:solidFill>
              <a:latin typeface="Helvetica" pitchFamily="2" charset="0"/>
            </a:endParaRPr>
          </a:p>
          <a:p>
            <a:pPr algn="ctr"/>
            <a:r>
              <a:rPr lang="fr-FR" sz="2000" dirty="0">
                <a:solidFill>
                  <a:srgbClr val="83715A"/>
                </a:solidFill>
                <a:latin typeface="Helvetica" pitchFamily="2" charset="0"/>
              </a:rPr>
              <a:t>TTC 5,5%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9F6916-49AF-4302-8297-83A16849FC92}"/>
              </a:ext>
            </a:extLst>
          </p:cNvPr>
          <p:cNvSpPr/>
          <p:nvPr/>
        </p:nvSpPr>
        <p:spPr>
          <a:xfrm>
            <a:off x="7609993" y="5427470"/>
            <a:ext cx="4347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83715A"/>
                </a:solidFill>
                <a:latin typeface="Helvetica" pitchFamily="2" charset="0"/>
              </a:rPr>
              <a:t>Redevance mensuelle sur le terrain 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B852DA-B941-49EE-A7CE-4B8686106D9B}"/>
              </a:ext>
            </a:extLst>
          </p:cNvPr>
          <p:cNvSpPr/>
          <p:nvPr/>
        </p:nvSpPr>
        <p:spPr>
          <a:xfrm>
            <a:off x="7609993" y="5862672"/>
            <a:ext cx="368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E54235"/>
                </a:solidFill>
                <a:latin typeface="Helvetica" pitchFamily="2" charset="0"/>
              </a:rPr>
              <a:t>1,2 € /m</a:t>
            </a:r>
            <a:r>
              <a:rPr lang="fr-FR" sz="2800" b="1" baseline="30000" dirty="0">
                <a:solidFill>
                  <a:srgbClr val="E54235"/>
                </a:solidFill>
                <a:latin typeface="Helvetica" pitchFamily="2" charset="0"/>
              </a:rPr>
              <a:t>2 </a:t>
            </a:r>
            <a:r>
              <a:rPr lang="fr-FR" sz="1600" dirty="0">
                <a:solidFill>
                  <a:srgbClr val="E54235"/>
                </a:solidFill>
                <a:latin typeface="Helvetica" pitchFamily="2" charset="0"/>
              </a:rPr>
              <a:t>SU</a:t>
            </a:r>
          </a:p>
        </p:txBody>
      </p:sp>
    </p:spTree>
    <p:extLst>
      <p:ext uri="{BB962C8B-B14F-4D97-AF65-F5344CB8AC3E}">
        <p14:creationId xmlns:p14="http://schemas.microsoft.com/office/powerpoint/2010/main" val="420711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60980-101C-9741-9913-79BCC91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844" y="3265720"/>
            <a:ext cx="5655155" cy="1555752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 Rounded MT Bold" panose="020F0704030504030204" pitchFamily="34" charset="0"/>
              </a:rPr>
              <a:t>L’HABITAT COOPERATIF INTÉGRÉ DANS UN ENSEMBLE MIXTE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5B7960-711D-4FAB-97C9-6465DDCB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54" y="5662398"/>
            <a:ext cx="2700336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5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60980-101C-9741-9913-79BCC91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844" y="3265720"/>
            <a:ext cx="5655155" cy="1555752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 Rounded MT Bold" panose="020F0704030504030204" pitchFamily="34" charset="0"/>
              </a:rPr>
              <a:t>L’HABITAT COOPERATIF INTÉGRÉ DANS UN ENSEMBLE MIXTE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5B7960-711D-4FAB-97C9-6465DDCB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54" y="5662398"/>
            <a:ext cx="2700336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327209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RHONE SAONE HABITAT : Coopérative HLM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14" y="5770049"/>
            <a:ext cx="2700336" cy="9477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9CF48-8302-4071-BE8B-2011DCDA038C}"/>
              </a:ext>
            </a:extLst>
          </p:cNvPr>
          <p:cNvSpPr/>
          <p:nvPr/>
        </p:nvSpPr>
        <p:spPr>
          <a:xfrm>
            <a:off x="4811844" y="1912167"/>
            <a:ext cx="7124212" cy="3701824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953E2A-CCBA-428F-8601-F30A582AF010}"/>
              </a:ext>
            </a:extLst>
          </p:cNvPr>
          <p:cNvSpPr/>
          <p:nvPr/>
        </p:nvSpPr>
        <p:spPr>
          <a:xfrm>
            <a:off x="6703659" y="2066082"/>
            <a:ext cx="343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42 collaborateurs</a:t>
            </a:r>
            <a:endParaRPr lang="fr-FR" sz="1600" b="1" i="0" dirty="0">
              <a:solidFill>
                <a:schemeClr val="bg1"/>
              </a:solidFill>
              <a:effectLst/>
              <a:latin typeface="Dejavu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80CEDC-DA96-43F3-ADE8-05B9F0F1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73" y="1652772"/>
            <a:ext cx="6183293" cy="4372194"/>
          </a:xfrm>
          <a:prstGeom prst="rect">
            <a:avLst/>
          </a:prstGeom>
        </p:spPr>
      </p:pic>
      <p:pic>
        <p:nvPicPr>
          <p:cNvPr id="23" name="Image 22" descr="Une image contenant texte, personne, sport, plancher&#10;&#10;Description générée automatiquement">
            <a:extLst>
              <a:ext uri="{FF2B5EF4-FFF2-40B4-BE49-F238E27FC236}">
                <a16:creationId xmlns:a16="http://schemas.microsoft.com/office/drawing/2014/main" id="{CB258B8D-3643-4595-9058-B2E5BFA677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833" b="4593"/>
          <a:stretch/>
        </p:blipFill>
        <p:spPr>
          <a:xfrm>
            <a:off x="5660979" y="2516456"/>
            <a:ext cx="5349148" cy="28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327209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Villeurbanne Maisons-Neuves : l’habitat coopératif intégré dans un projet mixte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14" y="5770049"/>
            <a:ext cx="2700336" cy="9477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9CF48-8302-4071-BE8B-2011DCDA038C}"/>
              </a:ext>
            </a:extLst>
          </p:cNvPr>
          <p:cNvSpPr/>
          <p:nvPr/>
        </p:nvSpPr>
        <p:spPr>
          <a:xfrm>
            <a:off x="8189516" y="1912167"/>
            <a:ext cx="3746539" cy="3701824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A16EB9-F53E-411A-A8A5-2AAAF8F7BE25}"/>
              </a:ext>
            </a:extLst>
          </p:cNvPr>
          <p:cNvSpPr txBox="1"/>
          <p:nvPr/>
        </p:nvSpPr>
        <p:spPr>
          <a:xfrm>
            <a:off x="94558" y="2302468"/>
            <a:ext cx="25702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E54235"/>
                </a:solidFill>
              </a:rPr>
              <a:t>Architectes :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ARBOR&amp;SENS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DETRY &amp; LEVY</a:t>
            </a:r>
          </a:p>
          <a:p>
            <a:endParaRPr lang="fr-FR" sz="1600" b="1" dirty="0">
              <a:solidFill>
                <a:srgbClr val="E54235"/>
              </a:solidFill>
            </a:endParaRPr>
          </a:p>
          <a:p>
            <a:r>
              <a:rPr lang="fr-FR" sz="1600" dirty="0">
                <a:solidFill>
                  <a:srgbClr val="E54235"/>
                </a:solidFill>
              </a:rPr>
              <a:t>Maître d’Ouvrage : 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RHONE SAONE HABITAT</a:t>
            </a:r>
          </a:p>
          <a:p>
            <a:endParaRPr lang="fr-FR" sz="1600" b="1" dirty="0">
              <a:solidFill>
                <a:srgbClr val="E54235"/>
              </a:solidFill>
            </a:endParaRPr>
          </a:p>
          <a:p>
            <a:r>
              <a:rPr lang="fr-FR" sz="1600" dirty="0">
                <a:solidFill>
                  <a:srgbClr val="E54235"/>
                </a:solidFill>
              </a:rPr>
              <a:t>Coopérative d’habitants : 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LE VILLAGE VERTICAL</a:t>
            </a:r>
          </a:p>
          <a:p>
            <a:endParaRPr lang="fr-FR" sz="1600" b="1" dirty="0">
              <a:solidFill>
                <a:srgbClr val="E54235"/>
              </a:solidFill>
            </a:endParaRPr>
          </a:p>
          <a:p>
            <a:r>
              <a:rPr lang="fr-FR" sz="1600" dirty="0">
                <a:solidFill>
                  <a:srgbClr val="E54235"/>
                </a:solidFill>
              </a:rPr>
              <a:t>Accompagnement : 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HABICOOP</a:t>
            </a:r>
          </a:p>
          <a:p>
            <a:endParaRPr lang="fr-FR" sz="1600" b="1" dirty="0">
              <a:solidFill>
                <a:srgbClr val="E54235"/>
              </a:solidFill>
            </a:endParaRPr>
          </a:p>
        </p:txBody>
      </p:sp>
      <p:pic>
        <p:nvPicPr>
          <p:cNvPr id="21" name="Image 20" descr="Une image contenant bâtiment, ciel, extérieur, signe&#10;&#10;Description générée automatiquement">
            <a:extLst>
              <a:ext uri="{FF2B5EF4-FFF2-40B4-BE49-F238E27FC236}">
                <a16:creationId xmlns:a16="http://schemas.microsoft.com/office/drawing/2014/main" id="{8F627641-F78B-42BB-A341-6C17BFA9F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707" y="1939592"/>
            <a:ext cx="5488824" cy="36560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2953E2A-CCBA-428F-8601-F30A582AF010}"/>
              </a:ext>
            </a:extLst>
          </p:cNvPr>
          <p:cNvSpPr/>
          <p:nvPr/>
        </p:nvSpPr>
        <p:spPr>
          <a:xfrm>
            <a:off x="8347524" y="2485806"/>
            <a:ext cx="3430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Un habitat social et écologique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initié et conçu par ses habitants,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dont ils sont collectivement propriétaires,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et qu'ils gèrent démocratiquement,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sans spéculation ni but lucratif.</a:t>
            </a:r>
            <a:endParaRPr lang="fr-FR" sz="1600" b="1" i="0" dirty="0">
              <a:solidFill>
                <a:schemeClr val="bg1"/>
              </a:solidFill>
              <a:effectLst/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3727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142273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HABITAT COOPERATIF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29" y="5800030"/>
            <a:ext cx="2700336" cy="947737"/>
          </a:xfrm>
          <a:prstGeom prst="rect">
            <a:avLst/>
          </a:prstGeom>
        </p:spPr>
      </p:pic>
      <p:pic>
        <p:nvPicPr>
          <p:cNvPr id="9" name="Image 8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FEC27F53-10DE-436C-B9C6-BD5D38971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2" y="1471506"/>
            <a:ext cx="1775069" cy="5207392"/>
          </a:xfrm>
          <a:prstGeom prst="rect">
            <a:avLst/>
          </a:prstGeom>
        </p:spPr>
      </p:pic>
      <p:pic>
        <p:nvPicPr>
          <p:cNvPr id="10" name="Image 9" descr="Une image contenant intérieur, mur, plancher, pièce&#10;&#10;Description générée automatiquement">
            <a:extLst>
              <a:ext uri="{FF2B5EF4-FFF2-40B4-BE49-F238E27FC236}">
                <a16:creationId xmlns:a16="http://schemas.microsoft.com/office/drawing/2014/main" id="{77737068-F379-43AF-8381-184C039E6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3251" y="1467836"/>
            <a:ext cx="5534820" cy="328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age 10" descr="Une image contenant bâtiment, extérieur, maison, immeuble résidentiel&#10;&#10;Description générée automatiquement">
            <a:extLst>
              <a:ext uri="{FF2B5EF4-FFF2-40B4-BE49-F238E27FC236}">
                <a16:creationId xmlns:a16="http://schemas.microsoft.com/office/drawing/2014/main" id="{4526DDBF-FA8D-43F4-A8B0-06563C366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193251" y="5008739"/>
            <a:ext cx="1775069" cy="1739028"/>
          </a:xfrm>
          <a:prstGeom prst="rect">
            <a:avLst/>
          </a:prstGeom>
        </p:spPr>
      </p:pic>
      <p:pic>
        <p:nvPicPr>
          <p:cNvPr id="13" name="Image 12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id="{F89EBEFB-037D-45EC-A906-CD195AF0D5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78" y="4953655"/>
            <a:ext cx="2902793" cy="18660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9CF48-8302-4071-BE8B-2011DCDA038C}"/>
              </a:ext>
            </a:extLst>
          </p:cNvPr>
          <p:cNvSpPr/>
          <p:nvPr/>
        </p:nvSpPr>
        <p:spPr>
          <a:xfrm>
            <a:off x="8189516" y="1467836"/>
            <a:ext cx="3746539" cy="4146155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606F81-FFC6-491D-9071-D582C10CF795}"/>
              </a:ext>
            </a:extLst>
          </p:cNvPr>
          <p:cNvSpPr txBox="1"/>
          <p:nvPr/>
        </p:nvSpPr>
        <p:spPr>
          <a:xfrm>
            <a:off x="8327359" y="1606240"/>
            <a:ext cx="320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38 logements</a:t>
            </a:r>
            <a:r>
              <a:rPr lang="fr-FR" sz="1400" dirty="0">
                <a:solidFill>
                  <a:schemeClr val="bg1"/>
                </a:solidFill>
                <a:latin typeface="Helvetica" pitchFamily="2" charset="0"/>
              </a:rPr>
              <a:t> dans un immeuble en copropriété</a:t>
            </a:r>
          </a:p>
          <a:p>
            <a:endParaRPr lang="fr-FR" sz="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Helvetica" pitchFamily="2" charset="0"/>
              </a:rPr>
              <a:t>&gt; 24 accession sociale</a:t>
            </a:r>
          </a:p>
          <a:p>
            <a:r>
              <a:rPr lang="fr-FR" sz="1600" dirty="0">
                <a:solidFill>
                  <a:schemeClr val="bg1"/>
                </a:solidFill>
                <a:latin typeface="Helvetica" pitchFamily="2" charset="0"/>
              </a:rPr>
              <a:t>&gt; 14 coopérative d’habitants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8A29C1-A777-48C6-8CBE-79E8A7197B3F}"/>
              </a:ext>
            </a:extLst>
          </p:cNvPr>
          <p:cNvSpPr txBox="1"/>
          <p:nvPr/>
        </p:nvSpPr>
        <p:spPr>
          <a:xfrm>
            <a:off x="8327359" y="2821862"/>
            <a:ext cx="33498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  <a:latin typeface="Helvetica" pitchFamily="2" charset="0"/>
              </a:rPr>
              <a:t>LES AMBITIONS DU PROJET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b="1" i="1" dirty="0">
                <a:solidFill>
                  <a:schemeClr val="bg1"/>
                </a:solidFill>
                <a:latin typeface="Helvetica" pitchFamily="2" charset="0"/>
              </a:rPr>
              <a:t>Co-construction d’un lieu de vie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Helvetica" pitchFamily="2" charset="0"/>
              </a:rPr>
              <a:t>Frugalité constructive et environnementale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b="1" i="1" dirty="0">
                <a:solidFill>
                  <a:schemeClr val="bg1"/>
                </a:solidFill>
                <a:latin typeface="Helvetica" pitchFamily="2" charset="0"/>
              </a:rPr>
              <a:t>Matière grise </a:t>
            </a:r>
            <a:r>
              <a:rPr lang="fr-FR" sz="2400" b="1" i="1" dirty="0">
                <a:solidFill>
                  <a:schemeClr val="bg1"/>
                </a:solidFill>
                <a:latin typeface="Helvetica" pitchFamily="2" charset="0"/>
              </a:rPr>
              <a:t>vs</a:t>
            </a:r>
            <a:r>
              <a:rPr lang="fr-FR" sz="1600" b="1" i="1" dirty="0">
                <a:solidFill>
                  <a:schemeClr val="bg1"/>
                </a:solidFill>
                <a:latin typeface="Helvetica" pitchFamily="2" charset="0"/>
              </a:rPr>
              <a:t> Energie Grise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Helvetica" pitchFamily="2" charset="0"/>
              </a:rPr>
              <a:t>Intelligence collective</a:t>
            </a:r>
          </a:p>
          <a:p>
            <a:endParaRPr lang="fr-FR" sz="600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b="1" i="1" dirty="0">
                <a:solidFill>
                  <a:schemeClr val="bg1"/>
                </a:solidFill>
                <a:latin typeface="Helvetica" pitchFamily="2" charset="0"/>
              </a:rPr>
              <a:t>Solidarité – Equité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Helvetica" pitchFamily="2" charset="0"/>
              </a:rPr>
              <a:t>Ouverture sur le quartier</a:t>
            </a:r>
            <a:endParaRPr lang="fr-FR" sz="12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fr-FR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0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327209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Lyon 7 Le Moulin : coopérative d’habitants La Gargousse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14" y="5770049"/>
            <a:ext cx="2700336" cy="9477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9CF48-8302-4071-BE8B-2011DCDA038C}"/>
              </a:ext>
            </a:extLst>
          </p:cNvPr>
          <p:cNvSpPr/>
          <p:nvPr/>
        </p:nvSpPr>
        <p:spPr>
          <a:xfrm>
            <a:off x="8189516" y="1912167"/>
            <a:ext cx="3746539" cy="3701824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A16EB9-F53E-411A-A8A5-2AAAF8F7BE25}"/>
              </a:ext>
            </a:extLst>
          </p:cNvPr>
          <p:cNvSpPr txBox="1"/>
          <p:nvPr/>
        </p:nvSpPr>
        <p:spPr>
          <a:xfrm>
            <a:off x="664184" y="2239584"/>
            <a:ext cx="2570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E54235"/>
                </a:solidFill>
              </a:rPr>
              <a:t>Architectes :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FLEURENT ARCHITECTE</a:t>
            </a:r>
          </a:p>
          <a:p>
            <a:endParaRPr lang="fr-FR" sz="1600" b="1" dirty="0">
              <a:solidFill>
                <a:srgbClr val="E54235"/>
              </a:solidFill>
            </a:endParaRPr>
          </a:p>
          <a:p>
            <a:r>
              <a:rPr lang="fr-FR" sz="1600" dirty="0">
                <a:solidFill>
                  <a:srgbClr val="E54235"/>
                </a:solidFill>
              </a:rPr>
              <a:t>Coopérative HLM : 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RHONE SAONE HABITAT</a:t>
            </a:r>
          </a:p>
          <a:p>
            <a:endParaRPr lang="fr-FR" sz="1600" b="1" dirty="0">
              <a:solidFill>
                <a:srgbClr val="E54235"/>
              </a:solidFill>
            </a:endParaRPr>
          </a:p>
          <a:p>
            <a:r>
              <a:rPr lang="fr-FR" sz="1600" dirty="0">
                <a:solidFill>
                  <a:srgbClr val="E54235"/>
                </a:solidFill>
              </a:rPr>
              <a:t>Coopérative d’habitants : 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LA GARGOUSSE</a:t>
            </a:r>
          </a:p>
          <a:p>
            <a:endParaRPr lang="fr-FR" sz="1600" b="1" dirty="0">
              <a:solidFill>
                <a:srgbClr val="E54235"/>
              </a:solidFill>
            </a:endParaRPr>
          </a:p>
          <a:p>
            <a:r>
              <a:rPr lang="fr-FR" sz="1600" dirty="0">
                <a:solidFill>
                  <a:srgbClr val="E54235"/>
                </a:solidFill>
              </a:rPr>
              <a:t>Accompagnement :  </a:t>
            </a:r>
          </a:p>
          <a:p>
            <a:r>
              <a:rPr lang="fr-FR" sz="1600" b="1" dirty="0">
                <a:solidFill>
                  <a:srgbClr val="E54235"/>
                </a:solidFill>
              </a:rPr>
              <a:t>HABICOOP</a:t>
            </a:r>
          </a:p>
          <a:p>
            <a:endParaRPr lang="fr-FR" sz="1600" b="1" dirty="0">
              <a:solidFill>
                <a:srgbClr val="E5423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953E2A-CCBA-428F-8601-F30A582AF010}"/>
              </a:ext>
            </a:extLst>
          </p:cNvPr>
          <p:cNvSpPr/>
          <p:nvPr/>
        </p:nvSpPr>
        <p:spPr>
          <a:xfrm>
            <a:off x="8347524" y="3207845"/>
            <a:ext cx="343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Dejavu Sans"/>
              </a:rPr>
              <a:t>Un projet non spéculatif ancré dans le quartier de la Guillotière !</a:t>
            </a:r>
            <a:endParaRPr lang="fr-FR" sz="1600" b="1" i="0" dirty="0">
              <a:solidFill>
                <a:schemeClr val="bg1"/>
              </a:solidFill>
              <a:effectLst/>
              <a:latin typeface="Dejavu Sans"/>
            </a:endParaRPr>
          </a:p>
        </p:txBody>
      </p:sp>
      <p:pic>
        <p:nvPicPr>
          <p:cNvPr id="4" name="Image 3" descr="Une image contenant texte, immeuble résidentiel&#10;&#10;Description générée automatiquement">
            <a:extLst>
              <a:ext uri="{FF2B5EF4-FFF2-40B4-BE49-F238E27FC236}">
                <a16:creationId xmlns:a16="http://schemas.microsoft.com/office/drawing/2014/main" id="{6F5EACD3-84C6-4D11-AD7A-D0EE7EAD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842" y="2145415"/>
            <a:ext cx="3941143" cy="29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8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142273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HABITAT COOPERATIF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29" y="5800030"/>
            <a:ext cx="2700336" cy="9477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9CF48-8302-4071-BE8B-2011DCDA038C}"/>
              </a:ext>
            </a:extLst>
          </p:cNvPr>
          <p:cNvSpPr/>
          <p:nvPr/>
        </p:nvSpPr>
        <p:spPr>
          <a:xfrm>
            <a:off x="8189516" y="1467836"/>
            <a:ext cx="3746539" cy="4146155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606F81-FFC6-491D-9071-D582C10CF795}"/>
              </a:ext>
            </a:extLst>
          </p:cNvPr>
          <p:cNvSpPr txBox="1"/>
          <p:nvPr/>
        </p:nvSpPr>
        <p:spPr>
          <a:xfrm>
            <a:off x="8327359" y="1606240"/>
            <a:ext cx="3201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6 logements</a:t>
            </a:r>
            <a:r>
              <a:rPr lang="fr-FR" sz="1400" dirty="0">
                <a:solidFill>
                  <a:schemeClr val="bg1"/>
                </a:solidFill>
                <a:latin typeface="Helvetica" pitchFamily="2" charset="0"/>
              </a:rPr>
              <a:t> du studio au 4 pièces</a:t>
            </a:r>
          </a:p>
          <a:p>
            <a:r>
              <a:rPr lang="fr-FR" sz="1400" dirty="0">
                <a:solidFill>
                  <a:schemeClr val="bg1"/>
                </a:solidFill>
                <a:latin typeface="Helvetica" pitchFamily="2" charset="0"/>
              </a:rPr>
              <a:t>Des espaces communs : </a:t>
            </a:r>
          </a:p>
          <a:p>
            <a:endParaRPr lang="fr-FR" sz="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Helvetica" pitchFamily="2" charset="0"/>
              </a:rPr>
              <a:t>&gt; Caves</a:t>
            </a:r>
          </a:p>
          <a:p>
            <a:r>
              <a:rPr lang="fr-FR" sz="1600" dirty="0">
                <a:solidFill>
                  <a:schemeClr val="bg1"/>
                </a:solidFill>
                <a:latin typeface="Helvetica" pitchFamily="2" charset="0"/>
              </a:rPr>
              <a:t>&gt; Cour et salle au rez-de-chaussée ouverte sur la quartier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8A29C1-A777-48C6-8CBE-79E8A7197B3F}"/>
              </a:ext>
            </a:extLst>
          </p:cNvPr>
          <p:cNvSpPr txBox="1"/>
          <p:nvPr/>
        </p:nvSpPr>
        <p:spPr>
          <a:xfrm>
            <a:off x="8327359" y="3202055"/>
            <a:ext cx="33498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  <a:latin typeface="Helvetica" pitchFamily="2" charset="0"/>
              </a:rPr>
              <a:t>LES AMBITIONS DU PROJET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b="1" i="1" dirty="0">
                <a:solidFill>
                  <a:schemeClr val="bg1"/>
                </a:solidFill>
                <a:latin typeface="Helvetica" pitchFamily="2" charset="0"/>
              </a:rPr>
              <a:t>Co-construction d’un lieu de vie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Helvetica" pitchFamily="2" charset="0"/>
              </a:rPr>
              <a:t>Frugalité constructive et environnementale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Helvetica" pitchFamily="2" charset="0"/>
              </a:rPr>
              <a:t>Intelligence collective</a:t>
            </a:r>
          </a:p>
          <a:p>
            <a:endParaRPr lang="fr-FR" sz="600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b="1" i="1" dirty="0">
                <a:solidFill>
                  <a:schemeClr val="bg1"/>
                </a:solidFill>
                <a:latin typeface="Helvetica" pitchFamily="2" charset="0"/>
              </a:rPr>
              <a:t>Solidarité – Equité</a:t>
            </a:r>
          </a:p>
          <a:p>
            <a:endParaRPr lang="fr-FR" sz="6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Helvetica" pitchFamily="2" charset="0"/>
              </a:rPr>
              <a:t>Ouverture sur le quartier</a:t>
            </a:r>
            <a:endParaRPr lang="fr-FR" sz="12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fr-FR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0255BD-3EC9-4FB3-AE61-6D3D8608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2" y="1467836"/>
            <a:ext cx="7378092" cy="49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142273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ECOLE ET MAISONS DE L’ESPERANCE</a:t>
            </a:r>
            <a:br>
              <a:rPr lang="fr-FR" sz="3000" dirty="0"/>
            </a:br>
            <a:r>
              <a:rPr lang="fr-FR" sz="3000" dirty="0"/>
              <a:t>Un montage innovant : superposition de 2 ERP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32" y="5767990"/>
            <a:ext cx="2700336" cy="9477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89CF48-8302-4071-BE8B-2011DCDA038C}"/>
              </a:ext>
            </a:extLst>
          </p:cNvPr>
          <p:cNvSpPr/>
          <p:nvPr/>
        </p:nvSpPr>
        <p:spPr>
          <a:xfrm>
            <a:off x="8189516" y="1467836"/>
            <a:ext cx="3746539" cy="4146155"/>
          </a:xfrm>
          <a:prstGeom prst="rect">
            <a:avLst/>
          </a:prstGeom>
          <a:solidFill>
            <a:srgbClr val="E54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F1B9580B-EEC4-4200-A78A-1E62B6C8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7"/>
          <a:stretch/>
        </p:blipFill>
        <p:spPr>
          <a:xfrm>
            <a:off x="2138886" y="1467836"/>
            <a:ext cx="5925737" cy="41461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34C2A85-B6B7-40F7-8A88-A6223A754C2F}"/>
              </a:ext>
            </a:extLst>
          </p:cNvPr>
          <p:cNvSpPr txBox="1"/>
          <p:nvPr/>
        </p:nvSpPr>
        <p:spPr>
          <a:xfrm>
            <a:off x="8399392" y="1863530"/>
            <a:ext cx="3326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Helvetica" pitchFamily="2" charset="0"/>
              </a:rPr>
              <a:t>Architectes : </a:t>
            </a:r>
          </a:p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MIMESIS ARCHITECTURE</a:t>
            </a:r>
          </a:p>
          <a:p>
            <a:endParaRPr lang="fr-FR" sz="1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&gt; Superposition de 2 établissements éducatifs et sociaux</a:t>
            </a:r>
          </a:p>
          <a:p>
            <a:endParaRPr lang="fr-FR" sz="1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&gt; Utilisation intelligente d’un foncier en centre-ville détenu par un tiers – bail emphytéotique </a:t>
            </a:r>
          </a:p>
          <a:p>
            <a:endParaRPr lang="fr-FR" sz="1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&gt; Partage d’espaces communs</a:t>
            </a:r>
          </a:p>
          <a:p>
            <a:endParaRPr lang="fr-FR" sz="14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&gt; Rencontre et</a:t>
            </a:r>
          </a:p>
          <a:p>
            <a:r>
              <a:rPr lang="fr-FR" sz="1400" b="1" dirty="0">
                <a:solidFill>
                  <a:schemeClr val="bg1"/>
                </a:solidFill>
                <a:latin typeface="Helvetica" pitchFamily="2" charset="0"/>
              </a:rPr>
              <a:t>vivre-ensemble</a:t>
            </a:r>
            <a:endParaRPr lang="fr-FR" sz="1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275518-F71C-4C6C-983B-D7C41644EE11}"/>
              </a:ext>
            </a:extLst>
          </p:cNvPr>
          <p:cNvSpPr txBox="1"/>
          <p:nvPr/>
        </p:nvSpPr>
        <p:spPr>
          <a:xfrm>
            <a:off x="121473" y="3140960"/>
            <a:ext cx="180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E54235"/>
                </a:solidFill>
                <a:latin typeface="Helvetica" pitchFamily="2" charset="0"/>
              </a:rPr>
              <a:t>2 maisons partagées </a:t>
            </a:r>
          </a:p>
          <a:p>
            <a:pPr algn="ctr"/>
            <a:r>
              <a:rPr lang="fr-FR" sz="1600" dirty="0">
                <a:solidFill>
                  <a:srgbClr val="83715A"/>
                </a:solidFill>
                <a:latin typeface="Helvetica" pitchFamily="2" charset="0"/>
              </a:rPr>
              <a:t>et</a:t>
            </a:r>
            <a:r>
              <a:rPr lang="fr-FR" sz="1600" dirty="0">
                <a:solidFill>
                  <a:srgbClr val="FF8000"/>
                </a:solidFill>
                <a:latin typeface="Helvetica" pitchFamily="2" charset="0"/>
              </a:rPr>
              <a:t> </a:t>
            </a:r>
            <a:r>
              <a:rPr lang="fr-FR" sz="1600" b="1" dirty="0">
                <a:solidFill>
                  <a:srgbClr val="E54235"/>
                </a:solidFill>
                <a:latin typeface="Helvetica" pitchFamily="2" charset="0"/>
              </a:rPr>
              <a:t>1 école</a:t>
            </a:r>
          </a:p>
          <a:p>
            <a:pPr algn="ctr"/>
            <a:r>
              <a:rPr lang="fr-FR" sz="1600" dirty="0">
                <a:solidFill>
                  <a:srgbClr val="83715A"/>
                </a:solidFill>
                <a:latin typeface="Helvetica" pitchFamily="2" charset="0"/>
              </a:rPr>
              <a:t>dans </a:t>
            </a:r>
            <a:r>
              <a:rPr lang="fr-FR" sz="1600" b="1" dirty="0">
                <a:solidFill>
                  <a:srgbClr val="E54235"/>
                </a:solidFill>
                <a:latin typeface="Helvetica" pitchFamily="2" charset="0"/>
              </a:rPr>
              <a:t>1 immeuble </a:t>
            </a:r>
          </a:p>
        </p:txBody>
      </p:sp>
    </p:spTree>
    <p:extLst>
      <p:ext uri="{BB962C8B-B14F-4D97-AF65-F5344CB8AC3E}">
        <p14:creationId xmlns:p14="http://schemas.microsoft.com/office/powerpoint/2010/main" val="151713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74" y="142273"/>
            <a:ext cx="8934691" cy="1325563"/>
          </a:xfrm>
        </p:spPr>
        <p:txBody>
          <a:bodyPr>
            <a:normAutofit/>
          </a:bodyPr>
          <a:lstStyle/>
          <a:p>
            <a:r>
              <a:rPr lang="fr-FR" sz="3000" dirty="0"/>
              <a:t>ECOLE ET MAISONS DE L’ESPERANCE</a:t>
            </a:r>
            <a:br>
              <a:rPr lang="fr-FR" sz="3000" dirty="0"/>
            </a:br>
            <a:r>
              <a:rPr lang="fr-FR" sz="3000" dirty="0"/>
              <a:t>Un montage innovant : superposition de 2 ERP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2EFD47-AD8B-4CC5-843B-AB7D3A56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32" y="5767990"/>
            <a:ext cx="2700336" cy="947737"/>
          </a:xfrm>
          <a:prstGeom prst="rect">
            <a:avLst/>
          </a:prstGeom>
        </p:spPr>
      </p:pic>
      <p:pic>
        <p:nvPicPr>
          <p:cNvPr id="11" name="Image 10" descr="Une image contenant route, extérieur, ciel, rue&#10;&#10;Description générée automatiquement">
            <a:extLst>
              <a:ext uri="{FF2B5EF4-FFF2-40B4-BE49-F238E27FC236}">
                <a16:creationId xmlns:a16="http://schemas.microsoft.com/office/drawing/2014/main" id="{8CE9BF4B-FE72-408A-92E5-883080C61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88" y="1611617"/>
            <a:ext cx="5336499" cy="4002374"/>
          </a:xfrm>
          <a:prstGeom prst="rect">
            <a:avLst/>
          </a:prstGeom>
        </p:spPr>
      </p:pic>
      <p:sp>
        <p:nvSpPr>
          <p:cNvPr id="12" name="Forme libre 12">
            <a:extLst>
              <a:ext uri="{FF2B5EF4-FFF2-40B4-BE49-F238E27FC236}">
                <a16:creationId xmlns:a16="http://schemas.microsoft.com/office/drawing/2014/main" id="{96FCEA6C-3D4B-4CC5-9D85-9B7F04FC22F1}"/>
              </a:ext>
            </a:extLst>
          </p:cNvPr>
          <p:cNvSpPr/>
          <p:nvPr/>
        </p:nvSpPr>
        <p:spPr>
          <a:xfrm>
            <a:off x="1256093" y="2155456"/>
            <a:ext cx="5804274" cy="947737"/>
          </a:xfrm>
          <a:custGeom>
            <a:avLst/>
            <a:gdLst>
              <a:gd name="connsiteX0" fmla="*/ 347855 w 6432828"/>
              <a:gd name="connsiteY0" fmla="*/ 1320322 h 1320551"/>
              <a:gd name="connsiteX1" fmla="*/ 362845 w 6432828"/>
              <a:gd name="connsiteY1" fmla="*/ 945568 h 1320551"/>
              <a:gd name="connsiteX2" fmla="*/ 782570 w 6432828"/>
              <a:gd name="connsiteY2" fmla="*/ 930578 h 1320551"/>
              <a:gd name="connsiteX3" fmla="*/ 767579 w 6432828"/>
              <a:gd name="connsiteY3" fmla="*/ 435902 h 1320551"/>
              <a:gd name="connsiteX4" fmla="*/ 3645691 w 6432828"/>
              <a:gd name="connsiteY4" fmla="*/ 1187 h 1320551"/>
              <a:gd name="connsiteX5" fmla="*/ 3810583 w 6432828"/>
              <a:gd name="connsiteY5" fmla="*/ 570814 h 1320551"/>
              <a:gd name="connsiteX6" fmla="*/ 6403881 w 6432828"/>
              <a:gd name="connsiteY6" fmla="*/ 286000 h 1320551"/>
              <a:gd name="connsiteX7" fmla="*/ 4889874 w 6432828"/>
              <a:gd name="connsiteY7" fmla="*/ 885607 h 1320551"/>
              <a:gd name="connsiteX8" fmla="*/ 347855 w 6432828"/>
              <a:gd name="connsiteY8" fmla="*/ 1320322 h 132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2828" h="1320551">
                <a:moveTo>
                  <a:pt x="347855" y="1320322"/>
                </a:moveTo>
                <a:cubicBezTo>
                  <a:pt x="-406650" y="1330315"/>
                  <a:pt x="290392" y="1010525"/>
                  <a:pt x="362845" y="945568"/>
                </a:cubicBezTo>
                <a:cubicBezTo>
                  <a:pt x="435298" y="880611"/>
                  <a:pt x="715114" y="1015522"/>
                  <a:pt x="782570" y="930578"/>
                </a:cubicBezTo>
                <a:cubicBezTo>
                  <a:pt x="850026" y="845634"/>
                  <a:pt x="290392" y="590800"/>
                  <a:pt x="767579" y="435902"/>
                </a:cubicBezTo>
                <a:cubicBezTo>
                  <a:pt x="1244766" y="281004"/>
                  <a:pt x="3138524" y="-21298"/>
                  <a:pt x="3645691" y="1187"/>
                </a:cubicBezTo>
                <a:cubicBezTo>
                  <a:pt x="4152858" y="23672"/>
                  <a:pt x="3350885" y="523345"/>
                  <a:pt x="3810583" y="570814"/>
                </a:cubicBezTo>
                <a:cubicBezTo>
                  <a:pt x="4270281" y="618283"/>
                  <a:pt x="6223999" y="233535"/>
                  <a:pt x="6403881" y="286000"/>
                </a:cubicBezTo>
                <a:cubicBezTo>
                  <a:pt x="6583763" y="338465"/>
                  <a:pt x="5906707" y="710722"/>
                  <a:pt x="4889874" y="885607"/>
                </a:cubicBezTo>
                <a:cubicBezTo>
                  <a:pt x="3873041" y="1060492"/>
                  <a:pt x="1102360" y="1310329"/>
                  <a:pt x="347855" y="1320322"/>
                </a:cubicBezTo>
                <a:close/>
              </a:path>
            </a:pathLst>
          </a:custGeom>
          <a:solidFill>
            <a:srgbClr val="FF8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3">
            <a:extLst>
              <a:ext uri="{FF2B5EF4-FFF2-40B4-BE49-F238E27FC236}">
                <a16:creationId xmlns:a16="http://schemas.microsoft.com/office/drawing/2014/main" id="{1C2036F0-595C-4345-A902-E4BDD8E393C1}"/>
              </a:ext>
            </a:extLst>
          </p:cNvPr>
          <p:cNvSpPr/>
          <p:nvPr/>
        </p:nvSpPr>
        <p:spPr>
          <a:xfrm>
            <a:off x="0" y="2797727"/>
            <a:ext cx="6850505" cy="2074075"/>
          </a:xfrm>
          <a:custGeom>
            <a:avLst/>
            <a:gdLst>
              <a:gd name="connsiteX0" fmla="*/ 7877560 w 8447391"/>
              <a:gd name="connsiteY0" fmla="*/ 2452041 h 2568576"/>
              <a:gd name="connsiteX1" fmla="*/ 412459 w 8447391"/>
              <a:gd name="connsiteY1" fmla="*/ 2197209 h 2568576"/>
              <a:gd name="connsiteX2" fmla="*/ 967095 w 8447391"/>
              <a:gd name="connsiteY2" fmla="*/ 1762494 h 2568576"/>
              <a:gd name="connsiteX3" fmla="*/ 952105 w 8447391"/>
              <a:gd name="connsiteY3" fmla="*/ 563281 h 2568576"/>
              <a:gd name="connsiteX4" fmla="*/ 5539095 w 8447391"/>
              <a:gd name="connsiteY4" fmla="*/ 143556 h 2568576"/>
              <a:gd name="connsiteX5" fmla="*/ 7667698 w 8447391"/>
              <a:gd name="connsiteY5" fmla="*/ 203517 h 2568576"/>
              <a:gd name="connsiteX6" fmla="*/ 7877560 w 8447391"/>
              <a:gd name="connsiteY6" fmla="*/ 2452041 h 256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7391" h="2568576">
                <a:moveTo>
                  <a:pt x="7877560" y="2452041"/>
                </a:moveTo>
                <a:cubicBezTo>
                  <a:pt x="6668353" y="2784323"/>
                  <a:pt x="1564203" y="2312133"/>
                  <a:pt x="412459" y="2197209"/>
                </a:cubicBezTo>
                <a:cubicBezTo>
                  <a:pt x="-739285" y="2082284"/>
                  <a:pt x="877154" y="2034815"/>
                  <a:pt x="967095" y="1762494"/>
                </a:cubicBezTo>
                <a:cubicBezTo>
                  <a:pt x="1057036" y="1490173"/>
                  <a:pt x="190105" y="833104"/>
                  <a:pt x="952105" y="563281"/>
                </a:cubicBezTo>
                <a:cubicBezTo>
                  <a:pt x="1714105" y="293458"/>
                  <a:pt x="4419829" y="203517"/>
                  <a:pt x="5539095" y="143556"/>
                </a:cubicBezTo>
                <a:cubicBezTo>
                  <a:pt x="6658360" y="83595"/>
                  <a:pt x="7280452" y="-178732"/>
                  <a:pt x="7667698" y="203517"/>
                </a:cubicBezTo>
                <a:cubicBezTo>
                  <a:pt x="8054944" y="585766"/>
                  <a:pt x="9086767" y="2119759"/>
                  <a:pt x="7877560" y="2452041"/>
                </a:cubicBezTo>
                <a:close/>
              </a:path>
            </a:pathLst>
          </a:custGeom>
          <a:solidFill>
            <a:srgbClr val="3D9E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57CF6CA-0A25-4CFC-BA08-8FFB7644394C}"/>
              </a:ext>
            </a:extLst>
          </p:cNvPr>
          <p:cNvCxnSpPr>
            <a:cxnSpLocks/>
          </p:cNvCxnSpPr>
          <p:nvPr/>
        </p:nvCxnSpPr>
        <p:spPr>
          <a:xfrm>
            <a:off x="0" y="4563046"/>
            <a:ext cx="6414787" cy="308756"/>
          </a:xfrm>
          <a:prstGeom prst="line">
            <a:avLst/>
          </a:prstGeom>
          <a:ln w="76200">
            <a:solidFill>
              <a:srgbClr val="FF8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C3A37F5-3840-4023-AC9C-B6C3E47FE4FD}"/>
              </a:ext>
            </a:extLst>
          </p:cNvPr>
          <p:cNvSpPr txBox="1"/>
          <p:nvPr/>
        </p:nvSpPr>
        <p:spPr>
          <a:xfrm>
            <a:off x="1747708" y="4923217"/>
            <a:ext cx="291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EFEBE5"/>
                </a:highlight>
              </a:rPr>
              <a:t>Mise à disposition du terrain par un bail emphytéotique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2B7246F-F36E-4E66-AB1C-C378C63E8DEE}"/>
              </a:ext>
            </a:extLst>
          </p:cNvPr>
          <p:cNvCxnSpPr>
            <a:cxnSpLocks/>
          </p:cNvCxnSpPr>
          <p:nvPr/>
        </p:nvCxnSpPr>
        <p:spPr>
          <a:xfrm flipV="1">
            <a:off x="6344687" y="2083057"/>
            <a:ext cx="1786970" cy="510853"/>
          </a:xfrm>
          <a:prstGeom prst="straightConnector1">
            <a:avLst/>
          </a:prstGeom>
          <a:ln w="76200">
            <a:solidFill>
              <a:srgbClr val="FF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E1A60AB-A90D-4132-8616-39860C10C667}"/>
              </a:ext>
            </a:extLst>
          </p:cNvPr>
          <p:cNvSpPr/>
          <p:nvPr/>
        </p:nvSpPr>
        <p:spPr>
          <a:xfrm>
            <a:off x="8434522" y="1583759"/>
            <a:ext cx="2433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Helvetica" pitchFamily="2" charset="0"/>
              </a:rPr>
              <a:t>Volume haut :</a:t>
            </a:r>
          </a:p>
          <a:p>
            <a:pPr algn="ctr"/>
            <a:r>
              <a:rPr lang="fr-FR" dirty="0">
                <a:solidFill>
                  <a:schemeClr val="accent2"/>
                </a:solidFill>
                <a:latin typeface="Helvetica" pitchFamily="2" charset="0"/>
              </a:rPr>
              <a:t>Maisons partagées à destination de personnes cérébrolésées et de leurs accompagnants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6AE995D-6B7E-455D-9193-E46AEAEDC886}"/>
              </a:ext>
            </a:extLst>
          </p:cNvPr>
          <p:cNvCxnSpPr/>
          <p:nvPr/>
        </p:nvCxnSpPr>
        <p:spPr>
          <a:xfrm>
            <a:off x="6497730" y="4487504"/>
            <a:ext cx="1633927" cy="689547"/>
          </a:xfrm>
          <a:prstGeom prst="straightConnector1">
            <a:avLst/>
          </a:prstGeom>
          <a:ln w="76200">
            <a:solidFill>
              <a:srgbClr val="3D9E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85D99E1-2C1A-49D7-BD4E-D6F3FE9F9F50}"/>
              </a:ext>
            </a:extLst>
          </p:cNvPr>
          <p:cNvSpPr/>
          <p:nvPr/>
        </p:nvSpPr>
        <p:spPr>
          <a:xfrm>
            <a:off x="8434522" y="4502319"/>
            <a:ext cx="2181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D9E9F"/>
                </a:solidFill>
                <a:latin typeface="Helvetica" pitchFamily="2" charset="0"/>
              </a:rPr>
              <a:t>Volume bas :</a:t>
            </a:r>
          </a:p>
          <a:p>
            <a:pPr algn="ctr"/>
            <a:r>
              <a:rPr lang="fr-FR" dirty="0">
                <a:solidFill>
                  <a:srgbClr val="3D9E9F"/>
                </a:solidFill>
                <a:latin typeface="Helvetica" pitchFamily="2" charset="0"/>
              </a:rPr>
              <a:t>1 école maternelle et élémentaire de </a:t>
            </a:r>
          </a:p>
          <a:p>
            <a:pPr algn="ctr"/>
            <a:r>
              <a:rPr lang="fr-FR" dirty="0">
                <a:solidFill>
                  <a:srgbClr val="3D9E9F"/>
                </a:solidFill>
                <a:latin typeface="Helvetica" pitchFamily="2" charset="0"/>
              </a:rPr>
              <a:t>8 classes</a:t>
            </a:r>
          </a:p>
        </p:txBody>
      </p:sp>
    </p:spTree>
    <p:extLst>
      <p:ext uri="{BB962C8B-B14F-4D97-AF65-F5344CB8AC3E}">
        <p14:creationId xmlns:p14="http://schemas.microsoft.com/office/powerpoint/2010/main" val="8215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397</Words>
  <Application>Microsoft Office PowerPoint</Application>
  <PresentationFormat>Grand écran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Dejavu Sans</vt:lpstr>
      <vt:lpstr>Helvetica</vt:lpstr>
      <vt:lpstr>Thème Office</vt:lpstr>
      <vt:lpstr>Présentation PowerPoint</vt:lpstr>
      <vt:lpstr>L’HABITAT COOPERATIF INTÉGRÉ DANS UN ENSEMBLE MIXTE</vt:lpstr>
      <vt:lpstr>RHONE SAONE HABITAT : Coopérative HLM</vt:lpstr>
      <vt:lpstr>Villeurbanne Maisons-Neuves : l’habitat coopératif intégré dans un projet mixte</vt:lpstr>
      <vt:lpstr>HABITAT COOPERATIF</vt:lpstr>
      <vt:lpstr>Lyon 7 Le Moulin : coopérative d’habitants La Gargousse</vt:lpstr>
      <vt:lpstr>HABITAT COOPERATIF</vt:lpstr>
      <vt:lpstr>ECOLE ET MAISONS DE L’ESPERANCE Un montage innovant : superposition de 2 ERP</vt:lpstr>
      <vt:lpstr>ECOLE ET MAISONS DE L’ESPERANCE Un montage innovant : superposition de 2 ERP</vt:lpstr>
      <vt:lpstr>ECOLE ET MAISONS DE L’ESPERANCE Un montage innovant : superposition de 2 ERP</vt:lpstr>
      <vt:lpstr>ACCESSION SOCIALE INNOVANTE Le Bail Réel Solidaire : l’accession sociale durablement abordable et sécurisée</vt:lpstr>
      <vt:lpstr>L’HABITAT COOPERATIF INTÉGRÉ DANS UN ENSEMBLE MIXTE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 margery</dc:creator>
  <cp:lastModifiedBy>Carine Moal</cp:lastModifiedBy>
  <cp:revision>31</cp:revision>
  <cp:lastPrinted>2021-07-08T07:52:17Z</cp:lastPrinted>
  <dcterms:created xsi:type="dcterms:W3CDTF">2021-06-23T16:23:56Z</dcterms:created>
  <dcterms:modified xsi:type="dcterms:W3CDTF">2021-07-08T13:14:46Z</dcterms:modified>
</cp:coreProperties>
</file>