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5" r:id="rId2"/>
  </p:sldMasterIdLst>
  <p:notesMasterIdLst>
    <p:notesMasterId r:id="rId14"/>
  </p:notesMasterIdLst>
  <p:handoutMasterIdLst>
    <p:handoutMasterId r:id="rId15"/>
  </p:handoutMasterIdLst>
  <p:sldIdLst>
    <p:sldId id="332" r:id="rId3"/>
    <p:sldId id="325" r:id="rId4"/>
    <p:sldId id="394" r:id="rId5"/>
    <p:sldId id="390" r:id="rId6"/>
    <p:sldId id="359" r:id="rId7"/>
    <p:sldId id="392" r:id="rId8"/>
    <p:sldId id="393" r:id="rId9"/>
    <p:sldId id="391" r:id="rId10"/>
    <p:sldId id="260" r:id="rId11"/>
    <p:sldId id="396" r:id="rId12"/>
    <p:sldId id="395" r:id="rId1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4CC75"/>
    <a:srgbClr val="FFCC2A"/>
    <a:srgbClr val="FFC000"/>
    <a:srgbClr val="FF3300"/>
    <a:srgbClr val="CC3300"/>
    <a:srgbClr val="CC0000"/>
    <a:srgbClr val="FF0000"/>
    <a:srgbClr val="D00000"/>
    <a:srgbClr val="990000"/>
    <a:srgbClr val="7CB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08" autoAdjust="0"/>
    <p:restoredTop sz="95401" autoAdjust="0"/>
  </p:normalViewPr>
  <p:slideViewPr>
    <p:cSldViewPr>
      <p:cViewPr varScale="1">
        <p:scale>
          <a:sx n="65" d="100"/>
          <a:sy n="65" d="100"/>
        </p:scale>
        <p:origin x="-11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652"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287BDC4-C2C6-4E9A-B304-0494B41274C9}" type="datetimeFigureOut">
              <a:rPr lang="fr-FR" smtClean="0"/>
              <a:pPr/>
              <a:t>26/05/2021</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4452390-E6CD-456A-82E7-F78075280E1D}" type="slidenum">
              <a:rPr lang="fr-FR" smtClean="0"/>
              <a:pPr/>
              <a:t>‹N°›</a:t>
            </a:fld>
            <a:endParaRPr lang="fr-FR"/>
          </a:p>
        </p:txBody>
      </p:sp>
    </p:spTree>
    <p:extLst>
      <p:ext uri="{BB962C8B-B14F-4D97-AF65-F5344CB8AC3E}">
        <p14:creationId xmlns="" xmlns:p14="http://schemas.microsoft.com/office/powerpoint/2010/main" val="2572444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22D654C-AAC6-45DE-B815-D415A32D08FB}" type="datetimeFigureOut">
              <a:rPr lang="fr-FR" smtClean="0"/>
              <a:pPr/>
              <a:t>26/05/2021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3BB68D6-6BAE-4B48-9529-278C80D0D077}" type="slidenum">
              <a:rPr lang="fr-FR" smtClean="0"/>
              <a:pPr/>
              <a:t>‹N°›</a:t>
            </a:fld>
            <a:endParaRPr lang="fr-FR"/>
          </a:p>
        </p:txBody>
      </p:sp>
    </p:spTree>
    <p:extLst>
      <p:ext uri="{BB962C8B-B14F-4D97-AF65-F5344CB8AC3E}">
        <p14:creationId xmlns="" xmlns:p14="http://schemas.microsoft.com/office/powerpoint/2010/main" val="97313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p:cNvSpPr>
          <p:nvPr>
            <p:ph type="body"/>
          </p:nvPr>
        </p:nvSpPr>
        <p:spPr>
          <a:xfrm>
            <a:off x="1023120" y="3371760"/>
            <a:ext cx="8187120" cy="3193200"/>
          </a:xfrm>
          <a:prstGeom prst="rect">
            <a:avLst/>
          </a:prstGeom>
        </p:spPr>
        <p:txBody>
          <a:bodyPr lIns="94680" tIns="47520" rIns="94680" bIns="47520"/>
          <a:lstStyle/>
          <a:p>
            <a:endParaRPr/>
          </a:p>
        </p:txBody>
      </p:sp>
      <p:sp>
        <p:nvSpPr>
          <p:cNvPr id="416" name="CustomShape 2"/>
          <p:cNvSpPr/>
          <p:nvPr/>
        </p:nvSpPr>
        <p:spPr>
          <a:xfrm>
            <a:off x="5797080" y="6742440"/>
            <a:ext cx="4433760" cy="354240"/>
          </a:xfrm>
          <a:prstGeom prst="rect">
            <a:avLst/>
          </a:prstGeom>
          <a:noFill/>
          <a:ln>
            <a:noFill/>
          </a:ln>
        </p:spPr>
        <p:txBody>
          <a:bodyPr lIns="94680" tIns="47520" rIns="94680" bIns="47520" anchor="b"/>
          <a:lstStyle/>
          <a:p>
            <a:pPr>
              <a:lnSpc>
                <a:spcPct val="100000"/>
              </a:lnSpc>
            </a:pPr>
            <a:fld id="{340FDB5A-72C1-4133-BE00-4A43AE0DAA7E}" type="slidenum">
              <a:rPr lang="fr-FR" sz="1200">
                <a:latin typeface="Arial"/>
              </a:rPr>
              <a:pPr>
                <a:lnSpc>
                  <a:spcPct val="100000"/>
                </a:lnSpc>
              </a:pPr>
              <a:t>1</a:t>
            </a:fld>
            <a:endParaRPr/>
          </a:p>
        </p:txBody>
      </p:sp>
    </p:spTree>
    <p:extLst>
      <p:ext uri="{BB962C8B-B14F-4D97-AF65-F5344CB8AC3E}">
        <p14:creationId xmlns="" xmlns:p14="http://schemas.microsoft.com/office/powerpoint/2010/main" val="105878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p:cNvSpPr>
          <p:nvPr>
            <p:ph type="body"/>
          </p:nvPr>
        </p:nvSpPr>
        <p:spPr>
          <a:xfrm>
            <a:off x="679680" y="4715280"/>
            <a:ext cx="5437440" cy="4466160"/>
          </a:xfrm>
          <a:prstGeom prst="rect">
            <a:avLst/>
          </a:prstGeom>
        </p:spPr>
        <p:txBody>
          <a:bodyPr lIns="0" tIns="0" rIns="0" bIns="0"/>
          <a:lstStyle/>
          <a:p>
            <a:endParaRPr/>
          </a:p>
        </p:txBody>
      </p:sp>
      <p:sp>
        <p:nvSpPr>
          <p:cNvPr id="169" name="CustomShape 2"/>
          <p:cNvSpPr/>
          <p:nvPr/>
        </p:nvSpPr>
        <p:spPr>
          <a:xfrm>
            <a:off x="3850560" y="9428760"/>
            <a:ext cx="2944800" cy="495720"/>
          </a:xfrm>
          <a:prstGeom prst="rect">
            <a:avLst/>
          </a:prstGeom>
          <a:noFill/>
          <a:ln>
            <a:noFill/>
          </a:ln>
        </p:spPr>
        <p:txBody>
          <a:bodyPr lIns="90000" tIns="45000" rIns="90000" bIns="45000" anchor="b"/>
          <a:lstStyle/>
          <a:p>
            <a:pPr algn="r">
              <a:lnSpc>
                <a:spcPct val="100000"/>
              </a:lnSpc>
            </a:pPr>
            <a:fld id="{ED3DC907-3EE0-462D-AF6C-790A0FC372DD}" type="slidenum">
              <a:rPr lang="fr-FR" sz="1200">
                <a:solidFill>
                  <a:srgbClr val="000000"/>
                </a:solidFill>
                <a:latin typeface="+mn-lt"/>
                <a:ea typeface="+mn-ea"/>
              </a:rPr>
              <a:pPr algn="r">
                <a:lnSpc>
                  <a:spcPct val="100000"/>
                </a:lnSpc>
              </a:pPr>
              <a:t>2</a:t>
            </a:fld>
            <a:endParaRPr/>
          </a:p>
        </p:txBody>
      </p:sp>
    </p:spTree>
    <p:extLst>
      <p:ext uri="{BB962C8B-B14F-4D97-AF65-F5344CB8AC3E}">
        <p14:creationId xmlns="" xmlns:p14="http://schemas.microsoft.com/office/powerpoint/2010/main" val="122902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p:cNvSpPr>
          <p:nvPr>
            <p:ph type="body"/>
          </p:nvPr>
        </p:nvSpPr>
        <p:spPr>
          <a:xfrm>
            <a:off x="679680" y="4715280"/>
            <a:ext cx="5437440" cy="4466160"/>
          </a:xfrm>
          <a:prstGeom prst="rect">
            <a:avLst/>
          </a:prstGeom>
        </p:spPr>
        <p:txBody>
          <a:bodyPr lIns="0" tIns="0" rIns="0" bIns="0"/>
          <a:lstStyle/>
          <a:p>
            <a:endParaRPr/>
          </a:p>
        </p:txBody>
      </p:sp>
      <p:sp>
        <p:nvSpPr>
          <p:cNvPr id="169" name="CustomShape 2"/>
          <p:cNvSpPr/>
          <p:nvPr/>
        </p:nvSpPr>
        <p:spPr>
          <a:xfrm>
            <a:off x="3850560" y="9428760"/>
            <a:ext cx="2944800" cy="495720"/>
          </a:xfrm>
          <a:prstGeom prst="rect">
            <a:avLst/>
          </a:prstGeom>
          <a:noFill/>
          <a:ln>
            <a:noFill/>
          </a:ln>
        </p:spPr>
        <p:txBody>
          <a:bodyPr lIns="90000" tIns="45000" rIns="90000" bIns="45000" anchor="b"/>
          <a:lstStyle/>
          <a:p>
            <a:pPr algn="r">
              <a:lnSpc>
                <a:spcPct val="100000"/>
              </a:lnSpc>
            </a:pPr>
            <a:fld id="{ED3DC907-3EE0-462D-AF6C-790A0FC372DD}" type="slidenum">
              <a:rPr lang="fr-FR" sz="1200">
                <a:solidFill>
                  <a:srgbClr val="000000"/>
                </a:solidFill>
                <a:latin typeface="+mn-lt"/>
                <a:ea typeface="+mn-ea"/>
              </a:rPr>
              <a:pPr algn="r">
                <a:lnSpc>
                  <a:spcPct val="100000"/>
                </a:lnSpc>
              </a:pPr>
              <a:t>3</a:t>
            </a:fld>
            <a:endParaRPr/>
          </a:p>
        </p:txBody>
      </p:sp>
    </p:spTree>
    <p:extLst>
      <p:ext uri="{BB962C8B-B14F-4D97-AF65-F5344CB8AC3E}">
        <p14:creationId xmlns="" xmlns:p14="http://schemas.microsoft.com/office/powerpoint/2010/main" val="357512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p:cNvSpPr>
          <p:nvPr>
            <p:ph type="body"/>
          </p:nvPr>
        </p:nvSpPr>
        <p:spPr>
          <a:xfrm>
            <a:off x="679680" y="4715280"/>
            <a:ext cx="5437440" cy="4466160"/>
          </a:xfrm>
          <a:prstGeom prst="rect">
            <a:avLst/>
          </a:prstGeom>
        </p:spPr>
        <p:txBody>
          <a:bodyPr lIns="0" tIns="0" rIns="0" bIns="0"/>
          <a:lstStyle/>
          <a:p>
            <a:endParaRPr/>
          </a:p>
        </p:txBody>
      </p:sp>
      <p:sp>
        <p:nvSpPr>
          <p:cNvPr id="169" name="CustomShape 2"/>
          <p:cNvSpPr/>
          <p:nvPr/>
        </p:nvSpPr>
        <p:spPr>
          <a:xfrm>
            <a:off x="3850560" y="9428760"/>
            <a:ext cx="2944800" cy="495720"/>
          </a:xfrm>
          <a:prstGeom prst="rect">
            <a:avLst/>
          </a:prstGeom>
          <a:noFill/>
          <a:ln>
            <a:noFill/>
          </a:ln>
        </p:spPr>
        <p:txBody>
          <a:bodyPr lIns="90000" tIns="45000" rIns="90000" bIns="45000" anchor="b"/>
          <a:lstStyle/>
          <a:p>
            <a:pPr algn="r">
              <a:lnSpc>
                <a:spcPct val="100000"/>
              </a:lnSpc>
            </a:pPr>
            <a:fld id="{ED3DC907-3EE0-462D-AF6C-790A0FC372DD}" type="slidenum">
              <a:rPr lang="fr-FR" sz="1200">
                <a:solidFill>
                  <a:srgbClr val="000000"/>
                </a:solidFill>
                <a:latin typeface="+mn-lt"/>
                <a:ea typeface="+mn-ea"/>
              </a:rPr>
              <a:pPr algn="r">
                <a:lnSpc>
                  <a:spcPct val="100000"/>
                </a:lnSpc>
              </a:pPr>
              <a:t>4</a:t>
            </a:fld>
            <a:endParaRPr/>
          </a:p>
        </p:txBody>
      </p:sp>
    </p:spTree>
    <p:extLst>
      <p:ext uri="{BB962C8B-B14F-4D97-AF65-F5344CB8AC3E}">
        <p14:creationId xmlns="" xmlns:p14="http://schemas.microsoft.com/office/powerpoint/2010/main" val="288178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body"/>
          </p:nvPr>
        </p:nvSpPr>
        <p:spPr>
          <a:xfrm>
            <a:off x="679680" y="4715280"/>
            <a:ext cx="5437440" cy="4466160"/>
          </a:xfrm>
          <a:prstGeom prst="rect">
            <a:avLst/>
          </a:prstGeom>
        </p:spPr>
        <p:txBody>
          <a:bodyPr lIns="0" tIns="0" rIns="0" bIns="0"/>
          <a:lstStyle/>
          <a:p>
            <a:endParaRPr/>
          </a:p>
        </p:txBody>
      </p:sp>
      <p:sp>
        <p:nvSpPr>
          <p:cNvPr id="189" name="CustomShape 2"/>
          <p:cNvSpPr/>
          <p:nvPr/>
        </p:nvSpPr>
        <p:spPr>
          <a:xfrm>
            <a:off x="3850560" y="9428760"/>
            <a:ext cx="2944800" cy="495720"/>
          </a:xfrm>
          <a:prstGeom prst="rect">
            <a:avLst/>
          </a:prstGeom>
          <a:noFill/>
          <a:ln>
            <a:noFill/>
          </a:ln>
        </p:spPr>
        <p:txBody>
          <a:bodyPr lIns="90000" tIns="45000" rIns="90000" bIns="45000" anchor="b"/>
          <a:lstStyle/>
          <a:p>
            <a:pPr algn="r">
              <a:lnSpc>
                <a:spcPct val="100000"/>
              </a:lnSpc>
            </a:pPr>
            <a:fld id="{C26CC3BD-3A00-46EF-BBE1-EAD4FCB5E342}" type="slidenum">
              <a:rPr lang="fr-FR" sz="1200">
                <a:solidFill>
                  <a:srgbClr val="000000"/>
                </a:solidFill>
                <a:latin typeface="+mn-lt"/>
                <a:ea typeface="+mn-ea"/>
              </a:rPr>
              <a:pPr algn="r">
                <a:lnSpc>
                  <a:spcPct val="100000"/>
                </a:lnSpc>
              </a:pPr>
              <a:t>5</a:t>
            </a:fld>
            <a:endParaRPr/>
          </a:p>
        </p:txBody>
      </p:sp>
    </p:spTree>
    <p:extLst>
      <p:ext uri="{BB962C8B-B14F-4D97-AF65-F5344CB8AC3E}">
        <p14:creationId xmlns="" xmlns:p14="http://schemas.microsoft.com/office/powerpoint/2010/main" val="387492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p:cNvSpPr>
          <p:nvPr>
            <p:ph type="body"/>
          </p:nvPr>
        </p:nvSpPr>
        <p:spPr>
          <a:xfrm>
            <a:off x="679680" y="4715280"/>
            <a:ext cx="5437440" cy="4466160"/>
          </a:xfrm>
          <a:prstGeom prst="rect">
            <a:avLst/>
          </a:prstGeom>
        </p:spPr>
        <p:txBody>
          <a:bodyPr lIns="0" tIns="0" rIns="0" bIns="0"/>
          <a:lstStyle/>
          <a:p>
            <a:endParaRPr/>
          </a:p>
        </p:txBody>
      </p:sp>
      <p:sp>
        <p:nvSpPr>
          <p:cNvPr id="169" name="CustomShape 2"/>
          <p:cNvSpPr/>
          <p:nvPr/>
        </p:nvSpPr>
        <p:spPr>
          <a:xfrm>
            <a:off x="3850560" y="9428760"/>
            <a:ext cx="2944800" cy="495720"/>
          </a:xfrm>
          <a:prstGeom prst="rect">
            <a:avLst/>
          </a:prstGeom>
          <a:noFill/>
          <a:ln>
            <a:noFill/>
          </a:ln>
        </p:spPr>
        <p:txBody>
          <a:bodyPr lIns="90000" tIns="45000" rIns="90000" bIns="45000" anchor="b"/>
          <a:lstStyle/>
          <a:p>
            <a:pPr algn="r">
              <a:lnSpc>
                <a:spcPct val="100000"/>
              </a:lnSpc>
            </a:pPr>
            <a:fld id="{ED3DC907-3EE0-462D-AF6C-790A0FC372DD}" type="slidenum">
              <a:rPr lang="fr-FR" sz="1200">
                <a:solidFill>
                  <a:srgbClr val="000000"/>
                </a:solidFill>
                <a:latin typeface="+mn-lt"/>
                <a:ea typeface="+mn-ea"/>
              </a:rPr>
              <a:pPr algn="r">
                <a:lnSpc>
                  <a:spcPct val="100000"/>
                </a:lnSpc>
              </a:pPr>
              <a:t>11</a:t>
            </a:fld>
            <a:endParaRPr/>
          </a:p>
        </p:txBody>
      </p:sp>
    </p:spTree>
    <p:extLst>
      <p:ext uri="{BB962C8B-B14F-4D97-AF65-F5344CB8AC3E}">
        <p14:creationId xmlns="" xmlns:p14="http://schemas.microsoft.com/office/powerpoint/2010/main" val="41510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62888" y="2356386"/>
            <a:ext cx="6562069" cy="1972107"/>
          </a:xfrm>
          <a:prstGeom prst="rect">
            <a:avLst/>
          </a:prstGeom>
        </p:spPr>
        <p:txBody>
          <a:bodyPr/>
          <a:lstStyle>
            <a:lvl1pPr marL="0" indent="0" algn="ctr">
              <a:lnSpc>
                <a:spcPct val="2000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16" name="Titre 1"/>
          <p:cNvSpPr>
            <a:spLocks noGrp="1"/>
          </p:cNvSpPr>
          <p:nvPr>
            <p:ph type="ctrTitle"/>
          </p:nvPr>
        </p:nvSpPr>
        <p:spPr>
          <a:xfrm>
            <a:off x="1486800" y="346844"/>
            <a:ext cx="7552097" cy="797908"/>
          </a:xfrm>
          <a:prstGeom prst="rect">
            <a:avLst/>
          </a:prstGeom>
        </p:spPr>
        <p:txBody>
          <a:bodyPr/>
          <a:lstStyle/>
          <a:p>
            <a:r>
              <a:rPr lang="fr-FR" dirty="0"/>
              <a:t>Cliquez et modifiez le titre</a:t>
            </a:r>
          </a:p>
        </p:txBody>
      </p:sp>
    </p:spTree>
    <p:extLst>
      <p:ext uri="{BB962C8B-B14F-4D97-AF65-F5344CB8AC3E}">
        <p14:creationId xmlns="" xmlns:p14="http://schemas.microsoft.com/office/powerpoint/2010/main" val="329469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411746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3579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299E3F7-21D7-424B-B135-584F6259F57D}" type="datetimeFigureOut">
              <a:rPr lang="fr-FR" smtClean="0"/>
              <a:pPr/>
              <a:t>26/05/2021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9DAF0CC-033A-47D5-B5EC-1145BF6F7F0B}" type="slidenum">
              <a:rPr lang="fr-FR" smtClean="0"/>
              <a:pPr/>
              <a:t>‹N°›</a:t>
            </a:fld>
            <a:endParaRPr lang="fr-FR"/>
          </a:p>
        </p:txBody>
      </p:sp>
    </p:spTree>
    <p:extLst>
      <p:ext uri="{BB962C8B-B14F-4D97-AF65-F5344CB8AC3E}">
        <p14:creationId xmlns="" xmlns:p14="http://schemas.microsoft.com/office/powerpoint/2010/main" val="299667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299E3F7-21D7-424B-B135-584F6259F57D}" type="datetimeFigureOut">
              <a:rPr lang="fr-FR" smtClean="0"/>
              <a:pPr/>
              <a:t>26/05/2021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9DAF0CC-033A-47D5-B5EC-1145BF6F7F0B}" type="slidenum">
              <a:rPr lang="fr-FR" smtClean="0"/>
              <a:pPr/>
              <a:t>‹N°›</a:t>
            </a:fld>
            <a:endParaRPr lang="fr-FR"/>
          </a:p>
        </p:txBody>
      </p:sp>
    </p:spTree>
    <p:extLst>
      <p:ext uri="{BB962C8B-B14F-4D97-AF65-F5344CB8AC3E}">
        <p14:creationId xmlns="" xmlns:p14="http://schemas.microsoft.com/office/powerpoint/2010/main" val="204011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299E3F7-21D7-424B-B135-584F6259F57D}" type="datetimeFigureOut">
              <a:rPr lang="fr-FR" smtClean="0"/>
              <a:pPr/>
              <a:t>26/05/2021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9DAF0CC-033A-47D5-B5EC-1145BF6F7F0B}" type="slidenum">
              <a:rPr lang="fr-FR" smtClean="0"/>
              <a:pPr/>
              <a:t>‹N°›</a:t>
            </a:fld>
            <a:endParaRPr lang="fr-FR"/>
          </a:p>
        </p:txBody>
      </p:sp>
    </p:spTree>
    <p:extLst>
      <p:ext uri="{BB962C8B-B14F-4D97-AF65-F5344CB8AC3E}">
        <p14:creationId xmlns="" xmlns:p14="http://schemas.microsoft.com/office/powerpoint/2010/main" val="1500154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299E3F7-21D7-424B-B135-584F6259F57D}" type="datetimeFigureOut">
              <a:rPr lang="fr-FR" smtClean="0"/>
              <a:pPr/>
              <a:t>26/05/2021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9DAF0CC-033A-47D5-B5EC-1145BF6F7F0B}" type="slidenum">
              <a:rPr lang="fr-FR" smtClean="0"/>
              <a:pPr/>
              <a:t>‹N°›</a:t>
            </a:fld>
            <a:endParaRPr lang="fr-FR"/>
          </a:p>
        </p:txBody>
      </p:sp>
    </p:spTree>
    <p:extLst>
      <p:ext uri="{BB962C8B-B14F-4D97-AF65-F5344CB8AC3E}">
        <p14:creationId xmlns="" xmlns:p14="http://schemas.microsoft.com/office/powerpoint/2010/main" val="1065408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299E3F7-21D7-424B-B135-584F6259F57D}" type="datetimeFigureOut">
              <a:rPr lang="fr-FR" smtClean="0"/>
              <a:pPr/>
              <a:t>26/05/2021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9DAF0CC-033A-47D5-B5EC-1145BF6F7F0B}" type="slidenum">
              <a:rPr lang="fr-FR" smtClean="0"/>
              <a:pPr/>
              <a:t>‹N°›</a:t>
            </a:fld>
            <a:endParaRPr lang="fr-FR"/>
          </a:p>
        </p:txBody>
      </p:sp>
    </p:spTree>
    <p:extLst>
      <p:ext uri="{BB962C8B-B14F-4D97-AF65-F5344CB8AC3E}">
        <p14:creationId xmlns="" xmlns:p14="http://schemas.microsoft.com/office/powerpoint/2010/main" val="397349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299E3F7-21D7-424B-B135-584F6259F57D}" type="datetimeFigureOut">
              <a:rPr lang="fr-FR" smtClean="0"/>
              <a:pPr/>
              <a:t>26/05/2021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9DAF0CC-033A-47D5-B5EC-1145BF6F7F0B}" type="slidenum">
              <a:rPr lang="fr-FR" smtClean="0"/>
              <a:pPr/>
              <a:t>‹N°›</a:t>
            </a:fld>
            <a:endParaRPr lang="fr-FR"/>
          </a:p>
        </p:txBody>
      </p:sp>
    </p:spTree>
    <p:extLst>
      <p:ext uri="{BB962C8B-B14F-4D97-AF65-F5344CB8AC3E}">
        <p14:creationId xmlns="" xmlns:p14="http://schemas.microsoft.com/office/powerpoint/2010/main" val="112446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9E3F7-21D7-424B-B135-584F6259F57D}" type="datetimeFigureOut">
              <a:rPr lang="fr-FR" smtClean="0"/>
              <a:pPr/>
              <a:t>26/05/2021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9DAF0CC-033A-47D5-B5EC-1145BF6F7F0B}" type="slidenum">
              <a:rPr lang="fr-FR" smtClean="0"/>
              <a:pPr/>
              <a:t>‹N°›</a:t>
            </a:fld>
            <a:endParaRPr lang="fr-FR"/>
          </a:p>
        </p:txBody>
      </p:sp>
    </p:spTree>
    <p:extLst>
      <p:ext uri="{BB962C8B-B14F-4D97-AF65-F5344CB8AC3E}">
        <p14:creationId xmlns="" xmlns:p14="http://schemas.microsoft.com/office/powerpoint/2010/main" val="2229203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299E3F7-21D7-424B-B135-584F6259F57D}" type="datetimeFigureOut">
              <a:rPr lang="fr-FR" smtClean="0"/>
              <a:pPr/>
              <a:t>26/05/2021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9DAF0CC-033A-47D5-B5EC-1145BF6F7F0B}" type="slidenum">
              <a:rPr lang="fr-FR" smtClean="0"/>
              <a:pPr/>
              <a:t>‹N°›</a:t>
            </a:fld>
            <a:endParaRPr lang="fr-FR"/>
          </a:p>
        </p:txBody>
      </p:sp>
    </p:spTree>
    <p:extLst>
      <p:ext uri="{BB962C8B-B14F-4D97-AF65-F5344CB8AC3E}">
        <p14:creationId xmlns="" xmlns:p14="http://schemas.microsoft.com/office/powerpoint/2010/main" val="329085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485900" y="430928"/>
            <a:ext cx="7574017" cy="714808"/>
          </a:xfrm>
          <a:prstGeom prst="rect">
            <a:avLst/>
          </a:prstGeom>
        </p:spPr>
        <p:txBody>
          <a:bodyPr/>
          <a:lstStyle/>
          <a:p>
            <a:r>
              <a:rPr lang="fr-FR" dirty="0"/>
              <a:t>Cliquez et modifiez le titre</a:t>
            </a:r>
          </a:p>
        </p:txBody>
      </p:sp>
      <p:sp>
        <p:nvSpPr>
          <p:cNvPr id="3" name="Espace réservé du contenu 2"/>
          <p:cNvSpPr>
            <a:spLocks noGrp="1"/>
          </p:cNvSpPr>
          <p:nvPr>
            <p:ph idx="1"/>
          </p:nvPr>
        </p:nvSpPr>
        <p:spPr>
          <a:xfrm>
            <a:off x="457200" y="1769241"/>
            <a:ext cx="8229600" cy="4356922"/>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 xmlns:p14="http://schemas.microsoft.com/office/powerpoint/2010/main" val="3662194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299E3F7-21D7-424B-B135-584F6259F57D}" type="datetimeFigureOut">
              <a:rPr lang="fr-FR" smtClean="0"/>
              <a:pPr/>
              <a:t>26/05/2021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9DAF0CC-033A-47D5-B5EC-1145BF6F7F0B}" type="slidenum">
              <a:rPr lang="fr-FR" smtClean="0"/>
              <a:pPr/>
              <a:t>‹N°›</a:t>
            </a:fld>
            <a:endParaRPr lang="fr-FR"/>
          </a:p>
        </p:txBody>
      </p:sp>
    </p:spTree>
    <p:extLst>
      <p:ext uri="{BB962C8B-B14F-4D97-AF65-F5344CB8AC3E}">
        <p14:creationId xmlns="" xmlns:p14="http://schemas.microsoft.com/office/powerpoint/2010/main" val="3546322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299E3F7-21D7-424B-B135-584F6259F57D}" type="datetimeFigureOut">
              <a:rPr lang="fr-FR" smtClean="0"/>
              <a:pPr/>
              <a:t>26/05/2021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9DAF0CC-033A-47D5-B5EC-1145BF6F7F0B}" type="slidenum">
              <a:rPr lang="fr-FR" smtClean="0"/>
              <a:pPr/>
              <a:t>‹N°›</a:t>
            </a:fld>
            <a:endParaRPr lang="fr-FR"/>
          </a:p>
        </p:txBody>
      </p:sp>
    </p:spTree>
    <p:extLst>
      <p:ext uri="{BB962C8B-B14F-4D97-AF65-F5344CB8AC3E}">
        <p14:creationId xmlns="" xmlns:p14="http://schemas.microsoft.com/office/powerpoint/2010/main" val="2099831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299E3F7-21D7-424B-B135-584F6259F57D}" type="datetimeFigureOut">
              <a:rPr lang="fr-FR" smtClean="0"/>
              <a:pPr/>
              <a:t>26/05/2021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9DAF0CC-033A-47D5-B5EC-1145BF6F7F0B}" type="slidenum">
              <a:rPr lang="fr-FR" smtClean="0"/>
              <a:pPr/>
              <a:t>‹N°›</a:t>
            </a:fld>
            <a:endParaRPr lang="fr-FR"/>
          </a:p>
        </p:txBody>
      </p:sp>
    </p:spTree>
    <p:extLst>
      <p:ext uri="{BB962C8B-B14F-4D97-AF65-F5344CB8AC3E}">
        <p14:creationId xmlns="" xmlns:p14="http://schemas.microsoft.com/office/powerpoint/2010/main" val="4226137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u avec légen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Tree>
    <p:extLst>
      <p:ext uri="{BB962C8B-B14F-4D97-AF65-F5344CB8AC3E}">
        <p14:creationId xmlns="" xmlns:p14="http://schemas.microsoft.com/office/powerpoint/2010/main" val="340131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et image">
    <p:spTree>
      <p:nvGrpSpPr>
        <p:cNvPr id="1" name=""/>
        <p:cNvGrpSpPr/>
        <p:nvPr/>
      </p:nvGrpSpPr>
      <p:grpSpPr>
        <a:xfrm>
          <a:off x="0" y="0"/>
          <a:ext cx="0" cy="0"/>
          <a:chOff x="0" y="0"/>
          <a:chExt cx="0" cy="0"/>
        </a:xfrm>
      </p:grpSpPr>
      <p:sp>
        <p:nvSpPr>
          <p:cNvPr id="2" name="Titre 1"/>
          <p:cNvSpPr>
            <a:spLocks noGrp="1"/>
          </p:cNvSpPr>
          <p:nvPr>
            <p:ph type="title"/>
          </p:nvPr>
        </p:nvSpPr>
        <p:spPr>
          <a:xfrm>
            <a:off x="1485900" y="430927"/>
            <a:ext cx="7584528" cy="712574"/>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3124200" y="1769241"/>
            <a:ext cx="5562600" cy="4356922"/>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pour une image  7"/>
          <p:cNvSpPr>
            <a:spLocks noGrp="1"/>
          </p:cNvSpPr>
          <p:nvPr>
            <p:ph type="pic" sz="quarter" idx="10" hasCustomPrompt="1"/>
          </p:nvPr>
        </p:nvSpPr>
        <p:spPr>
          <a:xfrm>
            <a:off x="469900" y="1781175"/>
            <a:ext cx="2387600" cy="4357688"/>
          </a:xfrm>
          <a:prstGeom prst="rect">
            <a:avLst/>
          </a:prstGeom>
          <a:ln>
            <a:solidFill>
              <a:srgbClr val="0E635C"/>
            </a:solidFill>
          </a:ln>
        </p:spPr>
        <p:txBody>
          <a:bodyPr>
            <a:normAutofit/>
          </a:bodyPr>
          <a:lstStyle>
            <a:lvl1pPr marL="0" indent="0">
              <a:buNone/>
              <a:defRPr sz="1800" baseline="0"/>
            </a:lvl1pPr>
          </a:lstStyle>
          <a:p>
            <a:r>
              <a:rPr lang="fr-FR" dirty="0"/>
              <a:t>Insérer une image</a:t>
            </a:r>
          </a:p>
        </p:txBody>
      </p:sp>
    </p:spTree>
    <p:extLst>
      <p:ext uri="{BB962C8B-B14F-4D97-AF65-F5344CB8AC3E}">
        <p14:creationId xmlns="" xmlns:p14="http://schemas.microsoft.com/office/powerpoint/2010/main" val="310693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485900" y="304797"/>
            <a:ext cx="7563507" cy="835090"/>
          </a:xfrm>
          <a:prstGeom prst="rect">
            <a:avLst/>
          </a:prstGeom>
        </p:spPr>
        <p:txBody>
          <a:bodyPr/>
          <a:lstStyle/>
          <a:p>
            <a:r>
              <a:rPr lang="fr-FR" dirty="0"/>
              <a:t>Cliquez et modifiez le titre</a:t>
            </a:r>
          </a:p>
        </p:txBody>
      </p:sp>
    </p:spTree>
    <p:extLst>
      <p:ext uri="{BB962C8B-B14F-4D97-AF65-F5344CB8AC3E}">
        <p14:creationId xmlns="" xmlns:p14="http://schemas.microsoft.com/office/powerpoint/2010/main" val="249585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et  2 images">
    <p:spTree>
      <p:nvGrpSpPr>
        <p:cNvPr id="1" name=""/>
        <p:cNvGrpSpPr/>
        <p:nvPr/>
      </p:nvGrpSpPr>
      <p:grpSpPr>
        <a:xfrm>
          <a:off x="0" y="0"/>
          <a:ext cx="0" cy="0"/>
          <a:chOff x="0" y="0"/>
          <a:chExt cx="0" cy="0"/>
        </a:xfrm>
      </p:grpSpPr>
      <p:sp>
        <p:nvSpPr>
          <p:cNvPr id="2" name="Titre 1"/>
          <p:cNvSpPr>
            <a:spLocks noGrp="1"/>
          </p:cNvSpPr>
          <p:nvPr>
            <p:ph type="title"/>
          </p:nvPr>
        </p:nvSpPr>
        <p:spPr>
          <a:xfrm>
            <a:off x="1485900" y="441437"/>
            <a:ext cx="7574017" cy="708966"/>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3124200" y="1769241"/>
            <a:ext cx="5562600" cy="4356922"/>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pour une image  7"/>
          <p:cNvSpPr>
            <a:spLocks noGrp="1"/>
          </p:cNvSpPr>
          <p:nvPr>
            <p:ph type="pic" sz="quarter" idx="10" hasCustomPrompt="1"/>
          </p:nvPr>
        </p:nvSpPr>
        <p:spPr>
          <a:xfrm>
            <a:off x="469900" y="1781175"/>
            <a:ext cx="2387600" cy="2028825"/>
          </a:xfrm>
          <a:prstGeom prst="rect">
            <a:avLst/>
          </a:prstGeom>
          <a:ln>
            <a:solidFill>
              <a:srgbClr val="0E635C"/>
            </a:solidFill>
          </a:ln>
        </p:spPr>
        <p:txBody>
          <a:bodyPr>
            <a:normAutofit/>
          </a:bodyPr>
          <a:lstStyle>
            <a:lvl1pPr marL="0" indent="0">
              <a:buNone/>
              <a:defRPr sz="1800" baseline="0"/>
            </a:lvl1pPr>
          </a:lstStyle>
          <a:p>
            <a:r>
              <a:rPr lang="fr-FR" dirty="0"/>
              <a:t>Insérer une image</a:t>
            </a:r>
          </a:p>
        </p:txBody>
      </p:sp>
      <p:sp>
        <p:nvSpPr>
          <p:cNvPr id="5" name="Espace réservé pour une image  7"/>
          <p:cNvSpPr>
            <a:spLocks noGrp="1"/>
          </p:cNvSpPr>
          <p:nvPr>
            <p:ph type="pic" sz="quarter" idx="11" hasCustomPrompt="1"/>
          </p:nvPr>
        </p:nvSpPr>
        <p:spPr>
          <a:xfrm>
            <a:off x="482600" y="4092575"/>
            <a:ext cx="2387600" cy="2028825"/>
          </a:xfrm>
          <a:prstGeom prst="rect">
            <a:avLst/>
          </a:prstGeom>
          <a:ln>
            <a:solidFill>
              <a:srgbClr val="0E635C"/>
            </a:solidFill>
          </a:ln>
        </p:spPr>
        <p:txBody>
          <a:bodyPr>
            <a:normAutofit/>
          </a:bodyPr>
          <a:lstStyle>
            <a:lvl1pPr marL="0" indent="0">
              <a:buNone/>
              <a:defRPr sz="1800" baseline="0"/>
            </a:lvl1pPr>
          </a:lstStyle>
          <a:p>
            <a:r>
              <a:rPr lang="fr-FR" dirty="0"/>
              <a:t>Insérer une image</a:t>
            </a:r>
          </a:p>
        </p:txBody>
      </p:sp>
    </p:spTree>
    <p:extLst>
      <p:ext uri="{BB962C8B-B14F-4D97-AF65-F5344CB8AC3E}">
        <p14:creationId xmlns="" xmlns:p14="http://schemas.microsoft.com/office/powerpoint/2010/main" val="243676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Titre 1"/>
          <p:cNvSpPr>
            <a:spLocks noGrp="1"/>
          </p:cNvSpPr>
          <p:nvPr>
            <p:ph type="title"/>
          </p:nvPr>
        </p:nvSpPr>
        <p:spPr>
          <a:xfrm>
            <a:off x="1483710" y="388884"/>
            <a:ext cx="7565697" cy="761562"/>
          </a:xfrm>
          <a:prstGeom prst="rect">
            <a:avLst/>
          </a:prstGeom>
        </p:spPr>
        <p:txBody>
          <a:bodyPr/>
          <a:lstStyle/>
          <a:p>
            <a:r>
              <a:rPr lang="fr-FR" dirty="0"/>
              <a:t>Cliquez et modifiez le titre</a:t>
            </a:r>
          </a:p>
        </p:txBody>
      </p:sp>
      <p:sp>
        <p:nvSpPr>
          <p:cNvPr id="8" name="Sous-titre 2"/>
          <p:cNvSpPr>
            <a:spLocks noGrp="1"/>
          </p:cNvSpPr>
          <p:nvPr>
            <p:ph type="subTitle" idx="1"/>
          </p:nvPr>
        </p:nvSpPr>
        <p:spPr>
          <a:xfrm>
            <a:off x="464285" y="1769240"/>
            <a:ext cx="8215508" cy="4326759"/>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 xmlns:p14="http://schemas.microsoft.com/office/powerpoint/2010/main" val="380312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87651" y="409904"/>
            <a:ext cx="7572265" cy="730031"/>
          </a:xfrm>
          <a:prstGeom prst="rect">
            <a:avLst/>
          </a:prstGeom>
        </p:spPr>
        <p:txBody>
          <a:bodyPr/>
          <a:lstStyle>
            <a:lvl1pPr algn="l">
              <a:defRPr/>
            </a:lvl1pPr>
          </a:lstStyle>
          <a:p>
            <a:r>
              <a:rPr lang="fr-FR" dirty="0"/>
              <a:t>Cliquez et modifiez le titre</a:t>
            </a:r>
          </a:p>
        </p:txBody>
      </p:sp>
      <p:sp>
        <p:nvSpPr>
          <p:cNvPr id="3" name="Espace réservé du contenu 2"/>
          <p:cNvSpPr>
            <a:spLocks noGrp="1"/>
          </p:cNvSpPr>
          <p:nvPr>
            <p:ph sz="half" idx="1"/>
          </p:nvPr>
        </p:nvSpPr>
        <p:spPr>
          <a:xfrm>
            <a:off x="457200" y="1751724"/>
            <a:ext cx="4038600" cy="437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751724"/>
            <a:ext cx="4038600" cy="437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 xmlns:p14="http://schemas.microsoft.com/office/powerpoint/2010/main" val="338200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813034"/>
            <a:ext cx="4040188" cy="65689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469933"/>
            <a:ext cx="4040188" cy="365623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813033"/>
            <a:ext cx="4041775" cy="6568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469931"/>
            <a:ext cx="4041775" cy="365623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Titre 1"/>
          <p:cNvSpPr>
            <a:spLocks noGrp="1"/>
          </p:cNvSpPr>
          <p:nvPr>
            <p:ph type="title"/>
          </p:nvPr>
        </p:nvSpPr>
        <p:spPr>
          <a:xfrm>
            <a:off x="1491592" y="409908"/>
            <a:ext cx="7536794" cy="740541"/>
          </a:xfrm>
          <a:prstGeom prst="rect">
            <a:avLst/>
          </a:prstGeom>
        </p:spPr>
        <p:txBody>
          <a:bodyPr/>
          <a:lstStyle>
            <a:lvl1pPr algn="l">
              <a:defRPr/>
            </a:lvl1pPr>
          </a:lstStyle>
          <a:p>
            <a:r>
              <a:rPr lang="fr-FR" dirty="0"/>
              <a:t>Cliquez et modifiez le titre</a:t>
            </a:r>
          </a:p>
        </p:txBody>
      </p:sp>
    </p:spTree>
    <p:extLst>
      <p:ext uri="{BB962C8B-B14F-4D97-AF65-F5344CB8AC3E}">
        <p14:creationId xmlns="" xmlns:p14="http://schemas.microsoft.com/office/powerpoint/2010/main" val="241114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5050" y="1576552"/>
            <a:ext cx="5111750" cy="454961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1848068"/>
            <a:ext cx="3008313" cy="427809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Titre 1"/>
          <p:cNvSpPr>
            <a:spLocks noGrp="1"/>
          </p:cNvSpPr>
          <p:nvPr>
            <p:ph type="title"/>
          </p:nvPr>
        </p:nvSpPr>
        <p:spPr>
          <a:xfrm>
            <a:off x="1492250" y="388882"/>
            <a:ext cx="7651750" cy="748479"/>
          </a:xfrm>
          <a:prstGeom prst="rect">
            <a:avLst/>
          </a:prstGeom>
        </p:spPr>
        <p:txBody>
          <a:bodyPr anchor="b" anchorCtr="0"/>
          <a:lstStyle>
            <a:lvl1pPr algn="l">
              <a:defRPr/>
            </a:lvl1pPr>
          </a:lstStyle>
          <a:p>
            <a:r>
              <a:rPr lang="fr-FR" dirty="0"/>
              <a:t>Cliquez et modifiez le titre</a:t>
            </a:r>
          </a:p>
        </p:txBody>
      </p:sp>
    </p:spTree>
    <p:extLst>
      <p:ext uri="{BB962C8B-B14F-4D97-AF65-F5344CB8AC3E}">
        <p14:creationId xmlns="" xmlns:p14="http://schemas.microsoft.com/office/powerpoint/2010/main" val="233911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Espace réservé du titre 1"/>
          <p:cNvSpPr>
            <a:spLocks noGrp="1"/>
          </p:cNvSpPr>
          <p:nvPr>
            <p:ph type="title"/>
          </p:nvPr>
        </p:nvSpPr>
        <p:spPr>
          <a:xfrm>
            <a:off x="1485900" y="430928"/>
            <a:ext cx="7563507" cy="708966"/>
          </a:xfrm>
          <a:prstGeom prst="rect">
            <a:avLst/>
          </a:prstGeom>
        </p:spPr>
        <p:txBody>
          <a:bodyPr vert="horz" lIns="91440" tIns="45720" rIns="91440" bIns="45720" rtlCol="0" anchor="b" anchorCtr="0">
            <a:normAutofit/>
          </a:bodyPr>
          <a:lstStyle/>
          <a:p>
            <a:r>
              <a:rPr lang="fr-FR" dirty="0"/>
              <a:t>Cliquez et modifiez le titre</a:t>
            </a:r>
          </a:p>
        </p:txBody>
      </p:sp>
      <p:sp>
        <p:nvSpPr>
          <p:cNvPr id="15" name="Espace réservé du texte 2"/>
          <p:cNvSpPr>
            <a:spLocks noGrp="1" noChangeAspect="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6" name="Image 15" descr="LOGO HABITAT PARTICIPATIF HD CMJN.jpg"/>
          <p:cNvPicPr>
            <a:picLocks noChangeAspect="1"/>
          </p:cNvPicPr>
          <p:nvPr userDrawn="1"/>
        </p:nvPicPr>
        <p:blipFill>
          <a:blip r:embed="rId13" cstate="email">
            <a:duotone>
              <a:schemeClr val="bg2">
                <a:shade val="45000"/>
                <a:satMod val="135000"/>
              </a:schemeClr>
              <a:prstClr val="white"/>
            </a:duotone>
            <a:extLst>
              <a:ext uri="{28A0092B-C50C-407E-A947-70E740481C1C}">
                <a14:useLocalDpi xmlns="" xmlns:a14="http://schemas.microsoft.com/office/drawing/2010/main"/>
              </a:ext>
            </a:extLst>
          </a:blip>
          <a:srcRect/>
          <a:stretch>
            <a:fillRect/>
          </a:stretch>
        </p:blipFill>
        <p:spPr>
          <a:xfrm>
            <a:off x="0" y="-5071"/>
            <a:ext cx="1384598" cy="1686829"/>
          </a:xfrm>
          <a:prstGeom prst="rect">
            <a:avLst/>
          </a:prstGeom>
        </p:spPr>
      </p:pic>
      <p:sp>
        <p:nvSpPr>
          <p:cNvPr id="21" name="Rectangle 20"/>
          <p:cNvSpPr/>
          <p:nvPr userDrawn="1"/>
        </p:nvSpPr>
        <p:spPr>
          <a:xfrm>
            <a:off x="1581801" y="1066324"/>
            <a:ext cx="7101546" cy="92455"/>
          </a:xfrm>
          <a:prstGeom prst="rect">
            <a:avLst/>
          </a:prstGeom>
          <a:solidFill>
            <a:srgbClr val="B7CF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a:p>
        </p:txBody>
      </p:sp>
    </p:spTree>
    <p:extLst>
      <p:ext uri="{BB962C8B-B14F-4D97-AF65-F5344CB8AC3E}">
        <p14:creationId xmlns="" xmlns:p14="http://schemas.microsoft.com/office/powerpoint/2010/main" val="8679562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708" r:id="rId11"/>
  </p:sldLayoutIdLst>
  <p:hf hd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SzPct val="93000"/>
        <a:buFontTx/>
        <a:buBlip>
          <a:blip r:embed="rId14"/>
        </a:buBlip>
        <a:defRPr sz="3200" kern="1200">
          <a:solidFill>
            <a:schemeClr val="tx1"/>
          </a:solidFill>
          <a:latin typeface="+mn-lt"/>
          <a:ea typeface="+mn-ea"/>
          <a:cs typeface="+mn-cs"/>
        </a:defRPr>
      </a:lvl1pPr>
      <a:lvl2pPr marL="742950" indent="-285750" algn="l" defTabSz="457200" rtl="0" eaLnBrk="1" latinLnBrk="0" hangingPunct="1">
        <a:spcBef>
          <a:spcPct val="20000"/>
        </a:spcBef>
        <a:buSzPct val="93000"/>
        <a:buFontTx/>
        <a:buBlip>
          <a:blip r:embed="rId14"/>
        </a:buBlip>
        <a:defRPr sz="2800" kern="1200">
          <a:solidFill>
            <a:schemeClr val="tx1"/>
          </a:solidFill>
          <a:latin typeface="+mn-lt"/>
          <a:ea typeface="+mn-ea"/>
          <a:cs typeface="+mn-cs"/>
        </a:defRPr>
      </a:lvl2pPr>
      <a:lvl3pPr marL="1143000" indent="-228600" algn="l" defTabSz="457200" rtl="0" eaLnBrk="1" latinLnBrk="0" hangingPunct="1">
        <a:spcBef>
          <a:spcPct val="20000"/>
        </a:spcBef>
        <a:buSzPct val="93000"/>
        <a:buFontTx/>
        <a:buBlip>
          <a:blip r:embed="rId14"/>
        </a:buBlip>
        <a:defRPr sz="2400" kern="1200">
          <a:solidFill>
            <a:schemeClr val="tx1"/>
          </a:solidFill>
          <a:latin typeface="+mn-lt"/>
          <a:ea typeface="+mn-ea"/>
          <a:cs typeface="+mn-cs"/>
        </a:defRPr>
      </a:lvl3pPr>
      <a:lvl4pPr marL="1600200" indent="-228600" algn="l" defTabSz="457200" rtl="0" eaLnBrk="1" latinLnBrk="0" hangingPunct="1">
        <a:spcBef>
          <a:spcPct val="20000"/>
        </a:spcBef>
        <a:buSzPct val="93000"/>
        <a:buFontTx/>
        <a:buBlip>
          <a:blip r:embed="rId14"/>
        </a:buBlip>
        <a:defRPr sz="2000" kern="1200">
          <a:solidFill>
            <a:schemeClr val="tx1"/>
          </a:solidFill>
          <a:latin typeface="+mn-lt"/>
          <a:ea typeface="+mn-ea"/>
          <a:cs typeface="+mn-cs"/>
        </a:defRPr>
      </a:lvl4pPr>
      <a:lvl5pPr marL="2057400" indent="-228600" algn="l" defTabSz="457200" rtl="0" eaLnBrk="1" latinLnBrk="0" hangingPunct="1">
        <a:spcBef>
          <a:spcPct val="20000"/>
        </a:spcBef>
        <a:buSzPct val="93000"/>
        <a:buFontTx/>
        <a:buBlip>
          <a:blip r:embed="rId14"/>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9E3F7-21D7-424B-B135-584F6259F57D}" type="datetimeFigureOut">
              <a:rPr lang="fr-FR" smtClean="0"/>
              <a:pPr/>
              <a:t>26/05/2021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AF0CC-033A-47D5-B5EC-1145BF6F7F0B}" type="slidenum">
              <a:rPr lang="fr-FR" smtClean="0"/>
              <a:pPr/>
              <a:t>‹N°›</a:t>
            </a:fld>
            <a:endParaRPr lang="fr-FR"/>
          </a:p>
        </p:txBody>
      </p:sp>
    </p:spTree>
    <p:extLst>
      <p:ext uri="{BB962C8B-B14F-4D97-AF65-F5344CB8AC3E}">
        <p14:creationId xmlns="" xmlns:p14="http://schemas.microsoft.com/office/powerpoint/2010/main" val="35523087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stomShape 2">
            <a:extLst>
              <a:ext uri="{FF2B5EF4-FFF2-40B4-BE49-F238E27FC236}">
                <a16:creationId xmlns="" xmlns:a16="http://schemas.microsoft.com/office/drawing/2014/main" id="{4DF48006-7036-40D4-BEF6-14B3D2302636}"/>
              </a:ext>
            </a:extLst>
          </p:cNvPr>
          <p:cNvSpPr/>
          <p:nvPr/>
        </p:nvSpPr>
        <p:spPr>
          <a:xfrm>
            <a:off x="89368" y="1461764"/>
            <a:ext cx="8947128" cy="1247156"/>
          </a:xfrm>
          <a:prstGeom prst="rect">
            <a:avLst/>
          </a:prstGeom>
          <a:noFill/>
          <a:ln w="22320">
            <a:noFill/>
            <a:round/>
          </a:ln>
        </p:spPr>
        <p:txBody>
          <a:bodyPr lIns="90000" tIns="45000" rIns="90000" bIns="45000"/>
          <a:lstStyle/>
          <a:p>
            <a:pPr algn="ctr">
              <a:defRPr/>
            </a:pPr>
            <a:r>
              <a:rPr lang="fr-FR" sz="3600" b="1" dirty="0">
                <a:latin typeface="Calibri" pitchFamily="34" charset="0"/>
              </a:rPr>
              <a:t>LA MAISON DES JOURS MEILLEURS</a:t>
            </a:r>
          </a:p>
          <a:p>
            <a:pPr algn="ctr">
              <a:defRPr/>
            </a:pPr>
            <a:r>
              <a:rPr lang="fr-FR" sz="3200" b="1" dirty="0">
                <a:latin typeface="Calibri" pitchFamily="34" charset="0"/>
              </a:rPr>
              <a:t>Réunion publique de lancement</a:t>
            </a:r>
            <a:endParaRPr lang="fr-FR" sz="3600" b="1" dirty="0">
              <a:latin typeface="Calibri" pitchFamily="34" charset="0"/>
            </a:endParaRPr>
          </a:p>
        </p:txBody>
      </p:sp>
      <p:sp>
        <p:nvSpPr>
          <p:cNvPr id="17" name="Rectangle 16">
            <a:extLst>
              <a:ext uri="{FF2B5EF4-FFF2-40B4-BE49-F238E27FC236}">
                <a16:creationId xmlns="" xmlns:a16="http://schemas.microsoft.com/office/drawing/2014/main" id="{53830450-CB45-4BE3-8781-FA074775B693}"/>
              </a:ext>
            </a:extLst>
          </p:cNvPr>
          <p:cNvSpPr/>
          <p:nvPr/>
        </p:nvSpPr>
        <p:spPr>
          <a:xfrm>
            <a:off x="0" y="-1"/>
            <a:ext cx="9144000" cy="5862046"/>
          </a:xfrm>
          <a:prstGeom prst="rect">
            <a:avLst/>
          </a:prstGeom>
          <a:solidFill>
            <a:srgbClr val="94CC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68288">
              <a:lnSpc>
                <a:spcPct val="114000"/>
              </a:lnSpc>
            </a:pPr>
            <a:endParaRPr lang="fr-FR" sz="2000" b="1" dirty="0">
              <a:solidFill>
                <a:schemeClr val="tx1"/>
              </a:solidFill>
              <a:latin typeface="Arial"/>
            </a:endParaRPr>
          </a:p>
        </p:txBody>
      </p:sp>
      <p:pic>
        <p:nvPicPr>
          <p:cNvPr id="9" name="Image 8">
            <a:extLst>
              <a:ext uri="{FF2B5EF4-FFF2-40B4-BE49-F238E27FC236}">
                <a16:creationId xmlns="" xmlns:a16="http://schemas.microsoft.com/office/drawing/2014/main" id="{5199B337-9BDE-4E5D-834D-9C597E4E776F}"/>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21818" y="5949280"/>
            <a:ext cx="3634431" cy="842967"/>
          </a:xfrm>
          <a:prstGeom prst="rect">
            <a:avLst/>
          </a:prstGeom>
        </p:spPr>
      </p:pic>
      <p:pic>
        <p:nvPicPr>
          <p:cNvPr id="23" name="Image 22">
            <a:extLst>
              <a:ext uri="{FF2B5EF4-FFF2-40B4-BE49-F238E27FC236}">
                <a16:creationId xmlns="" xmlns:a16="http://schemas.microsoft.com/office/drawing/2014/main" id="{D4B3F87E-0565-4C57-8777-ECF7093E0FB4}"/>
              </a:ext>
            </a:extLst>
          </p:cNvPr>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3737913" y="5862045"/>
            <a:ext cx="1315431" cy="987635"/>
          </a:xfrm>
          <a:prstGeom prst="rect">
            <a:avLst/>
          </a:prstGeom>
          <a:noFill/>
          <a:ln>
            <a:noFill/>
          </a:ln>
        </p:spPr>
      </p:pic>
      <p:sp>
        <p:nvSpPr>
          <p:cNvPr id="22" name="Rectangle 6">
            <a:extLst>
              <a:ext uri="{FF2B5EF4-FFF2-40B4-BE49-F238E27FC236}">
                <a16:creationId xmlns="" xmlns:a16="http://schemas.microsoft.com/office/drawing/2014/main" id="{6A88C28C-E886-4957-BD4E-770A774DC251}"/>
              </a:ext>
            </a:extLst>
          </p:cNvPr>
          <p:cNvSpPr>
            <a:spLocks noChangeArrowheads="1"/>
          </p:cNvSpPr>
          <p:nvPr/>
        </p:nvSpPr>
        <p:spPr bwMode="auto">
          <a:xfrm>
            <a:off x="316357" y="5720026"/>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7">
            <a:extLst>
              <a:ext uri="{FF2B5EF4-FFF2-40B4-BE49-F238E27FC236}">
                <a16:creationId xmlns="" xmlns:a16="http://schemas.microsoft.com/office/drawing/2014/main" id="{B937B9A9-88F1-430E-A0CF-7836FE11614F}"/>
              </a:ext>
            </a:extLst>
          </p:cNvPr>
          <p:cNvSpPr>
            <a:spLocks noChangeArrowheads="1"/>
          </p:cNvSpPr>
          <p:nvPr/>
        </p:nvSpPr>
        <p:spPr bwMode="auto">
          <a:xfrm>
            <a:off x="316357" y="6177226"/>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 name="Image 2">
            <a:extLst>
              <a:ext uri="{FF2B5EF4-FFF2-40B4-BE49-F238E27FC236}">
                <a16:creationId xmlns="" xmlns:a16="http://schemas.microsoft.com/office/drawing/2014/main" id="{FB76E558-35FA-4BDA-A051-3C5A8B0AE400}"/>
              </a:ext>
            </a:extLst>
          </p:cNvPr>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1475657" y="-2686"/>
            <a:ext cx="5904655" cy="5864731"/>
          </a:xfrm>
          <a:prstGeom prst="rect">
            <a:avLst/>
          </a:prstGeom>
        </p:spPr>
      </p:pic>
      <p:pic>
        <p:nvPicPr>
          <p:cNvPr id="10" name="Picture 3" descr="mage associée">
            <a:extLst>
              <a:ext uri="{FF2B5EF4-FFF2-40B4-BE49-F238E27FC236}">
                <a16:creationId xmlns="" xmlns:a16="http://schemas.microsoft.com/office/drawing/2014/main" id="{F1492135-C230-4809-AD63-D0E1AB1A002D}"/>
              </a:ext>
            </a:extLst>
          </p:cNvPr>
          <p:cNvPicPr/>
          <p:nvPr/>
        </p:nvPicPr>
        <p:blipFill>
          <a:blip r:embed="rId6" cstate="email">
            <a:extLst>
              <a:ext uri="{28A0092B-C50C-407E-A947-70E740481C1C}">
                <a14:useLocalDpi xmlns="" xmlns:a14="http://schemas.microsoft.com/office/drawing/2010/main"/>
              </a:ext>
            </a:extLst>
          </a:blip>
          <a:srcRect/>
          <a:stretch>
            <a:fillRect/>
          </a:stretch>
        </p:blipFill>
        <p:spPr>
          <a:xfrm>
            <a:off x="7573723" y="5948626"/>
            <a:ext cx="1269583" cy="829031"/>
          </a:xfrm>
          <a:prstGeom prst="rect">
            <a:avLst/>
          </a:prstGeom>
          <a:noFill/>
          <a:ln>
            <a:noFill/>
            <a:prstDash/>
          </a:ln>
        </p:spPr>
      </p:pic>
      <p:pic>
        <p:nvPicPr>
          <p:cNvPr id="11" name="Image 10">
            <a:extLst>
              <a:ext uri="{FF2B5EF4-FFF2-40B4-BE49-F238E27FC236}">
                <a16:creationId xmlns="" xmlns:a16="http://schemas.microsoft.com/office/drawing/2014/main" id="{8D62C970-DDEB-40A9-AA38-59BD7817FA88}"/>
              </a:ext>
            </a:extLst>
          </p:cNvPr>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5751974" y="5862045"/>
            <a:ext cx="1619408" cy="876328"/>
          </a:xfrm>
          <a:prstGeom prst="rect">
            <a:avLst/>
          </a:prstGeom>
          <a:noFill/>
          <a:ln>
            <a:noFill/>
          </a:ln>
        </p:spPr>
      </p:pic>
    </p:spTree>
    <p:extLst>
      <p:ext uri="{BB962C8B-B14F-4D97-AF65-F5344CB8AC3E}">
        <p14:creationId xmlns="" xmlns:p14="http://schemas.microsoft.com/office/powerpoint/2010/main" val="369258915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Témoignages d’habitants…</a:t>
            </a:r>
            <a:endParaRPr lang="fr-FR" sz="4000" b="1" dirty="0"/>
          </a:p>
        </p:txBody>
      </p:sp>
      <p:sp>
        <p:nvSpPr>
          <p:cNvPr id="3" name="Espace réservé du contenu 2"/>
          <p:cNvSpPr>
            <a:spLocks noGrp="1"/>
          </p:cNvSpPr>
          <p:nvPr>
            <p:ph idx="1"/>
          </p:nvPr>
        </p:nvSpPr>
        <p:spPr>
          <a:xfrm>
            <a:off x="628650" y="1825624"/>
            <a:ext cx="7886700" cy="4627711"/>
          </a:xfrm>
        </p:spPr>
        <p:txBody>
          <a:bodyPr>
            <a:normAutofit lnSpcReduction="10000"/>
          </a:bodyPr>
          <a:lstStyle/>
          <a:p>
            <a:r>
              <a:rPr lang="fr-FR" sz="2000" b="1" dirty="0" smtClean="0"/>
              <a:t>Thierry</a:t>
            </a:r>
            <a:r>
              <a:rPr lang="fr-FR" sz="2000" dirty="0" smtClean="0"/>
              <a:t> : Mes motivations pour le projet </a:t>
            </a:r>
            <a:r>
              <a:rPr lang="fr-FR" sz="2000" i="1" dirty="0" smtClean="0"/>
              <a:t>: </a:t>
            </a:r>
            <a:endParaRPr lang="fr-FR" sz="2000" dirty="0" smtClean="0"/>
          </a:p>
          <a:p>
            <a:r>
              <a:rPr lang="fr-FR" sz="2000" i="1" dirty="0" smtClean="0"/>
              <a:t>« </a:t>
            </a:r>
            <a:r>
              <a:rPr lang="fr-FR" sz="2000" i="1" dirty="0" smtClean="0">
                <a:solidFill>
                  <a:schemeClr val="accent6">
                    <a:lumMod val="50000"/>
                  </a:schemeClr>
                </a:solidFill>
              </a:rPr>
              <a:t>J’ai une forte attirance pour un projet ‘écologique’ dans toutes ses dimensions : le bâtiment ‘bioclimatique’ performant, avec respect et valorisation du lieu, la  </a:t>
            </a:r>
            <a:endParaRPr lang="fr-FR" sz="2000" dirty="0" smtClean="0">
              <a:solidFill>
                <a:schemeClr val="accent6">
                  <a:lumMod val="50000"/>
                </a:schemeClr>
              </a:solidFill>
            </a:endParaRPr>
          </a:p>
          <a:p>
            <a:r>
              <a:rPr lang="fr-FR" sz="2000" i="1" dirty="0" smtClean="0">
                <a:solidFill>
                  <a:schemeClr val="accent6">
                    <a:lumMod val="50000"/>
                  </a:schemeClr>
                </a:solidFill>
              </a:rPr>
              <a:t>qualité de vie relationnelle en respect de chacun dans un groupe de toutes conditions, origines, et de tous âges, et avec l’acceptation et la prise en compte de nos différences, et enfin </a:t>
            </a:r>
            <a:endParaRPr lang="fr-FR" sz="2000" dirty="0" smtClean="0">
              <a:solidFill>
                <a:schemeClr val="accent6">
                  <a:lumMod val="50000"/>
                </a:schemeClr>
              </a:solidFill>
            </a:endParaRPr>
          </a:p>
          <a:p>
            <a:r>
              <a:rPr lang="fr-FR" sz="2000" i="1" dirty="0" smtClean="0">
                <a:solidFill>
                  <a:schemeClr val="accent6">
                    <a:lumMod val="50000"/>
                  </a:schemeClr>
                </a:solidFill>
              </a:rPr>
              <a:t>les espaces collectifs pour des temps et des activités à partager.</a:t>
            </a:r>
            <a:r>
              <a:rPr lang="fr-FR" sz="2000" i="1" dirty="0" smtClean="0"/>
              <a:t> »</a:t>
            </a:r>
          </a:p>
          <a:p>
            <a:pPr>
              <a:buNone/>
            </a:pPr>
            <a:endParaRPr lang="fr-FR" sz="2000" dirty="0" smtClean="0"/>
          </a:p>
          <a:p>
            <a:r>
              <a:rPr lang="fr-FR" sz="2000" b="1" dirty="0" smtClean="0"/>
              <a:t>Yannick</a:t>
            </a:r>
            <a:r>
              <a:rPr lang="fr-FR" sz="2000" dirty="0" smtClean="0"/>
              <a:t> : Pourquoi l'habitat participatif ? </a:t>
            </a:r>
          </a:p>
          <a:p>
            <a:r>
              <a:rPr lang="fr-FR" sz="2000" dirty="0" smtClean="0"/>
              <a:t>« </a:t>
            </a:r>
            <a:r>
              <a:rPr lang="fr-FR" sz="2000" i="1" dirty="0" smtClean="0">
                <a:solidFill>
                  <a:schemeClr val="accent6">
                    <a:lumMod val="50000"/>
                  </a:schemeClr>
                </a:solidFill>
              </a:rPr>
              <a:t>Pour connaître nos voisins, savoir qu'on va partager beaucoup plus qu'un palier et un local à vélos. Pour vivre de nouvelles amitiés. Pour nos envies d'écologie qui seront plus qu'une goutte d'eau dans l'océan. Pour tout ce qu'on ne vivrait pas dans une </a:t>
            </a:r>
            <a:r>
              <a:rPr lang="fr-FR" sz="2000" i="1" dirty="0" err="1" smtClean="0">
                <a:solidFill>
                  <a:schemeClr val="accent6">
                    <a:lumMod val="50000"/>
                  </a:schemeClr>
                </a:solidFill>
              </a:rPr>
              <a:t>copro</a:t>
            </a:r>
            <a:r>
              <a:rPr lang="fr-FR" sz="2000" i="1" dirty="0" smtClean="0">
                <a:solidFill>
                  <a:schemeClr val="accent6">
                    <a:lumMod val="50000"/>
                  </a:schemeClr>
                </a:solidFill>
              </a:rPr>
              <a:t> classique !</a:t>
            </a:r>
            <a:r>
              <a:rPr lang="fr-FR" sz="2000" i="1" dirty="0" smtClean="0"/>
              <a:t> »</a:t>
            </a:r>
            <a:endParaRPr lang="fr-FR" sz="20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91903" y="260648"/>
            <a:ext cx="7552097" cy="797908"/>
          </a:xfrm>
        </p:spPr>
        <p:txBody>
          <a:bodyPr>
            <a:noAutofit/>
          </a:bodyPr>
          <a:lstStyle/>
          <a:p>
            <a:r>
              <a:rPr lang="fr-FR" sz="2900" dirty="0"/>
              <a:t>Les échéances</a:t>
            </a:r>
          </a:p>
        </p:txBody>
      </p:sp>
      <p:sp>
        <p:nvSpPr>
          <p:cNvPr id="7" name="Espace réservé du contenu 2">
            <a:extLst>
              <a:ext uri="{FF2B5EF4-FFF2-40B4-BE49-F238E27FC236}">
                <a16:creationId xmlns="" xmlns:a16="http://schemas.microsoft.com/office/drawing/2014/main" id="{E1D16853-A6A7-454A-A611-B6CC6C646CEC}"/>
              </a:ext>
            </a:extLst>
          </p:cNvPr>
          <p:cNvSpPr txBox="1">
            <a:spLocks/>
          </p:cNvSpPr>
          <p:nvPr/>
        </p:nvSpPr>
        <p:spPr>
          <a:xfrm>
            <a:off x="1475656" y="1196752"/>
            <a:ext cx="6696744" cy="2736304"/>
          </a:xfrm>
          <a:prstGeom prst="rect">
            <a:avLst/>
          </a:prstGeom>
        </p:spPr>
        <p:txBody>
          <a:bodyPr vert="horz" lIns="91440" tIns="45720" rIns="91440" bIns="45720" rtlCol="0">
            <a:noAutofit/>
          </a:bodyPr>
          <a:lstStyle>
            <a:lvl1pPr marL="0" indent="0" algn="ctr" defTabSz="457200" rtl="0" eaLnBrk="1" latinLnBrk="0" hangingPunct="1">
              <a:lnSpc>
                <a:spcPct val="200000"/>
              </a:lnSpc>
              <a:spcBef>
                <a:spcPct val="20000"/>
              </a:spcBef>
              <a:buSzPct val="93000"/>
              <a:buFontTx/>
              <a:buNone/>
              <a:defRPr sz="3200" kern="1200">
                <a:solidFill>
                  <a:schemeClr val="tx1"/>
                </a:solidFill>
                <a:latin typeface="+mn-lt"/>
                <a:ea typeface="+mn-ea"/>
                <a:cs typeface="+mn-cs"/>
              </a:defRPr>
            </a:lvl1pPr>
            <a:lvl2pPr marL="457200" indent="0" algn="ctr" defTabSz="457200" rtl="0" eaLnBrk="1" latinLnBrk="0" hangingPunct="1">
              <a:spcBef>
                <a:spcPct val="20000"/>
              </a:spcBef>
              <a:buSzPct val="93000"/>
              <a:buFontTx/>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SzPct val="93000"/>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SzPct val="93000"/>
              <a:buFontTx/>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SzPct val="93000"/>
              <a:buFontTx/>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lnSpc>
                <a:spcPct val="120000"/>
              </a:lnSpc>
              <a:spcAft>
                <a:spcPts val="600"/>
              </a:spcAft>
              <a:buFont typeface="Wingdings" panose="05000000000000000000" pitchFamily="2" charset="2"/>
              <a:buChar char="à"/>
            </a:pPr>
            <a:r>
              <a:rPr lang="fr-FR" sz="1600" dirty="0">
                <a:sym typeface="Wingdings" panose="05000000000000000000" pitchFamily="2" charset="2"/>
              </a:rPr>
              <a:t> Consultation des entreprises : en </a:t>
            </a:r>
            <a:r>
              <a:rPr lang="fr-FR" sz="1600" dirty="0" smtClean="0">
                <a:sym typeface="Wingdings" panose="05000000000000000000" pitchFamily="2" charset="2"/>
              </a:rPr>
              <a:t>cours</a:t>
            </a:r>
          </a:p>
          <a:p>
            <a:pPr marL="285750" indent="-285750" algn="l">
              <a:lnSpc>
                <a:spcPct val="120000"/>
              </a:lnSpc>
              <a:spcAft>
                <a:spcPts val="600"/>
              </a:spcAft>
              <a:buFont typeface="Wingdings" panose="05000000000000000000" pitchFamily="2" charset="2"/>
              <a:buChar char="à"/>
            </a:pPr>
            <a:r>
              <a:rPr lang="fr-FR" sz="1600" dirty="0" smtClean="0">
                <a:sym typeface="Wingdings" panose="05000000000000000000" pitchFamily="2" charset="2"/>
              </a:rPr>
              <a:t>Début des travaux : été 2021</a:t>
            </a:r>
            <a:endParaRPr lang="fr-FR" sz="1600" dirty="0">
              <a:sym typeface="Wingdings" panose="05000000000000000000" pitchFamily="2" charset="2"/>
            </a:endParaRPr>
          </a:p>
          <a:p>
            <a:pPr marL="285750" indent="-285750" algn="l">
              <a:lnSpc>
                <a:spcPct val="120000"/>
              </a:lnSpc>
              <a:spcAft>
                <a:spcPts val="600"/>
              </a:spcAft>
              <a:buFont typeface="Wingdings" panose="05000000000000000000" pitchFamily="2" charset="2"/>
              <a:buChar char="à"/>
            </a:pPr>
            <a:r>
              <a:rPr lang="fr-FR" sz="1600" dirty="0">
                <a:sym typeface="Wingdings" panose="05000000000000000000" pitchFamily="2" charset="2"/>
              </a:rPr>
              <a:t> Livraison prévue : début </a:t>
            </a:r>
            <a:r>
              <a:rPr lang="fr-FR" sz="1600" dirty="0" smtClean="0">
                <a:sym typeface="Wingdings" panose="05000000000000000000" pitchFamily="2" charset="2"/>
              </a:rPr>
              <a:t>2023</a:t>
            </a:r>
            <a:endParaRPr lang="fr-FR" sz="1600" dirty="0" smtClean="0">
              <a:sym typeface="Wingdings" panose="05000000000000000000" pitchFamily="2" charset="2"/>
            </a:endParaRPr>
          </a:p>
          <a:p>
            <a:pPr marL="285750" indent="-285750" algn="l">
              <a:lnSpc>
                <a:spcPct val="120000"/>
              </a:lnSpc>
              <a:spcAft>
                <a:spcPts val="600"/>
              </a:spcAft>
              <a:buFont typeface="Wingdings" panose="05000000000000000000" pitchFamily="2" charset="2"/>
              <a:buChar char="à"/>
            </a:pPr>
            <a:r>
              <a:rPr lang="fr-FR" sz="1600" dirty="0" smtClean="0">
                <a:sym typeface="Wingdings" panose="05000000000000000000" pitchFamily="2" charset="2"/>
              </a:rPr>
              <a:t>Disponible à ce jour :</a:t>
            </a:r>
          </a:p>
          <a:p>
            <a:pPr marL="742950" lvl="1" indent="-285750" algn="l">
              <a:lnSpc>
                <a:spcPct val="120000"/>
              </a:lnSpc>
              <a:spcAft>
                <a:spcPts val="600"/>
              </a:spcAft>
              <a:buFont typeface="Wingdings" panose="05000000000000000000" pitchFamily="2" charset="2"/>
              <a:buChar char="à"/>
            </a:pPr>
            <a:r>
              <a:rPr lang="fr-FR" sz="1600" dirty="0" smtClean="0">
                <a:sym typeface="Wingdings" panose="05000000000000000000" pitchFamily="2" charset="2"/>
              </a:rPr>
              <a:t>en ac</a:t>
            </a:r>
            <a:r>
              <a:rPr lang="fr-FR" sz="1600" dirty="0" smtClean="0"/>
              <a:t>cession : 1 T2 + </a:t>
            </a:r>
            <a:r>
              <a:rPr lang="fr-FR" sz="1600" dirty="0" smtClean="0"/>
              <a:t>1 T3 et 1 </a:t>
            </a:r>
            <a:r>
              <a:rPr lang="fr-FR" sz="1600" dirty="0" smtClean="0"/>
              <a:t>T4 ;</a:t>
            </a:r>
          </a:p>
          <a:p>
            <a:pPr marL="742950" lvl="1" indent="-285750" algn="l">
              <a:lnSpc>
                <a:spcPct val="120000"/>
              </a:lnSpc>
              <a:spcAft>
                <a:spcPts val="600"/>
              </a:spcAft>
              <a:buFont typeface="Wingdings" panose="05000000000000000000" pitchFamily="2" charset="2"/>
              <a:buChar char="à"/>
            </a:pPr>
            <a:r>
              <a:rPr lang="fr-FR" sz="1600" dirty="0" smtClean="0">
                <a:sym typeface="Wingdings" panose="05000000000000000000" pitchFamily="2" charset="2"/>
              </a:rPr>
              <a:t>En location : </a:t>
            </a:r>
            <a:r>
              <a:rPr lang="fr-FR" sz="1600" dirty="0" smtClean="0"/>
              <a:t>6 T3 et 2 T4 </a:t>
            </a:r>
            <a:endParaRPr lang="fr-FR" sz="1600" dirty="0" smtClean="0">
              <a:sym typeface="Wingdings" panose="05000000000000000000" pitchFamily="2" charset="2"/>
            </a:endParaRPr>
          </a:p>
          <a:p>
            <a:pPr marL="285750" indent="-285750" algn="l">
              <a:lnSpc>
                <a:spcPct val="120000"/>
              </a:lnSpc>
              <a:spcAft>
                <a:spcPts val="600"/>
              </a:spcAft>
              <a:buFont typeface="Wingdings" panose="05000000000000000000" pitchFamily="2" charset="2"/>
              <a:buChar char="à"/>
            </a:pPr>
            <a:endParaRPr lang="fr-FR" sz="2000" dirty="0"/>
          </a:p>
          <a:p>
            <a:pPr algn="l">
              <a:lnSpc>
                <a:spcPct val="120000"/>
              </a:lnSpc>
              <a:spcAft>
                <a:spcPts val="600"/>
              </a:spcAft>
            </a:pPr>
            <a:endParaRPr lang="fr-FR" sz="2000" dirty="0"/>
          </a:p>
          <a:p>
            <a:pPr>
              <a:lnSpc>
                <a:spcPct val="120000"/>
              </a:lnSpc>
              <a:spcAft>
                <a:spcPts val="600"/>
              </a:spcAft>
            </a:pPr>
            <a:endParaRPr lang="fr-FR" sz="2000" dirty="0"/>
          </a:p>
          <a:p>
            <a:pPr>
              <a:lnSpc>
                <a:spcPct val="120000"/>
              </a:lnSpc>
              <a:spcAft>
                <a:spcPts val="600"/>
              </a:spcAft>
            </a:pPr>
            <a:endParaRPr lang="fr-FR" sz="2000" dirty="0"/>
          </a:p>
        </p:txBody>
      </p:sp>
      <p:pic>
        <p:nvPicPr>
          <p:cNvPr id="9" name="Image 8">
            <a:extLst>
              <a:ext uri="{FF2B5EF4-FFF2-40B4-BE49-F238E27FC236}">
                <a16:creationId xmlns="" xmlns:a16="http://schemas.microsoft.com/office/drawing/2014/main" id="{D24B4845-548D-4848-812C-DFB64A6667FA}"/>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691680" y="3916733"/>
            <a:ext cx="6264696" cy="2941267"/>
          </a:xfrm>
          <a:prstGeom prst="rect">
            <a:avLst/>
          </a:prstGeom>
        </p:spPr>
      </p:pic>
    </p:spTree>
    <p:extLst>
      <p:ext uri="{BB962C8B-B14F-4D97-AF65-F5344CB8AC3E}">
        <p14:creationId xmlns="" xmlns:p14="http://schemas.microsoft.com/office/powerpoint/2010/main" val="14110524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68112" y="3108862"/>
            <a:ext cx="8796376" cy="3082970"/>
            <a:chOff x="168112" y="3108862"/>
            <a:chExt cx="8796376" cy="3082970"/>
          </a:xfrm>
        </p:grpSpPr>
        <p:sp>
          <p:nvSpPr>
            <p:cNvPr id="93" name="CustomShape 4"/>
            <p:cNvSpPr/>
            <p:nvPr/>
          </p:nvSpPr>
          <p:spPr>
            <a:xfrm>
              <a:off x="576000" y="3108862"/>
              <a:ext cx="2159640" cy="2159640"/>
            </a:xfrm>
            <a:prstGeom prst="ellipse">
              <a:avLst/>
            </a:prstGeom>
            <a:solidFill>
              <a:schemeClr val="accent3">
                <a:lumMod val="60000"/>
                <a:lumOff val="40000"/>
              </a:schemeClr>
            </a:solidFill>
            <a:ln>
              <a:noFill/>
            </a:ln>
          </p:spPr>
          <p:txBody>
            <a:bodyPr lIns="36000" tIns="36000" rIns="36000" bIns="36000" anchor="ctr"/>
            <a:lstStyle/>
            <a:p>
              <a:pPr algn="ctr">
                <a:lnSpc>
                  <a:spcPct val="100000"/>
                </a:lnSpc>
              </a:pPr>
              <a:r>
                <a:rPr lang="fr-FR" b="1" dirty="0">
                  <a:latin typeface="Calibri"/>
                </a:rPr>
                <a:t>Conception de l’habitat par les habitants</a:t>
              </a:r>
              <a:endParaRPr dirty="0"/>
            </a:p>
          </p:txBody>
        </p:sp>
        <p:sp>
          <p:nvSpPr>
            <p:cNvPr id="94" name="CustomShape 5"/>
            <p:cNvSpPr/>
            <p:nvPr/>
          </p:nvSpPr>
          <p:spPr>
            <a:xfrm>
              <a:off x="3438096" y="3108862"/>
              <a:ext cx="2159640" cy="2159640"/>
            </a:xfrm>
            <a:prstGeom prst="ellipse">
              <a:avLst/>
            </a:prstGeom>
            <a:solidFill>
              <a:schemeClr val="accent3">
                <a:lumMod val="75000"/>
              </a:schemeClr>
            </a:solidFill>
            <a:ln>
              <a:noFill/>
            </a:ln>
          </p:spPr>
          <p:txBody>
            <a:bodyPr lIns="36000" tIns="36000" rIns="36000" bIns="36000" anchor="ctr"/>
            <a:lstStyle/>
            <a:p>
              <a:pPr algn="ctr">
                <a:lnSpc>
                  <a:spcPct val="100000"/>
                </a:lnSpc>
              </a:pPr>
              <a:r>
                <a:rPr lang="fr-FR" b="1" dirty="0">
                  <a:solidFill>
                    <a:schemeClr val="bg1"/>
                  </a:solidFill>
                  <a:latin typeface="Calibri"/>
                </a:rPr>
                <a:t>Partage d'espaces et d'équipements</a:t>
              </a:r>
              <a:endParaRPr dirty="0">
                <a:solidFill>
                  <a:schemeClr val="bg1"/>
                </a:solidFill>
              </a:endParaRPr>
            </a:p>
          </p:txBody>
        </p:sp>
        <p:sp>
          <p:nvSpPr>
            <p:cNvPr id="95" name="CustomShape 6"/>
            <p:cNvSpPr/>
            <p:nvPr/>
          </p:nvSpPr>
          <p:spPr>
            <a:xfrm>
              <a:off x="6300192" y="3108862"/>
              <a:ext cx="2159640" cy="2159640"/>
            </a:xfrm>
            <a:prstGeom prst="ellipse">
              <a:avLst/>
            </a:prstGeom>
            <a:solidFill>
              <a:schemeClr val="accent3">
                <a:lumMod val="50000"/>
              </a:schemeClr>
            </a:solidFill>
            <a:ln>
              <a:noFill/>
            </a:ln>
          </p:spPr>
          <p:txBody>
            <a:bodyPr lIns="0" tIns="0" rIns="0" bIns="0" anchor="ctr"/>
            <a:lstStyle/>
            <a:p>
              <a:pPr algn="ctr"/>
              <a:r>
                <a:rPr lang="fr-FR" b="1" kern="0" dirty="0">
                  <a:solidFill>
                    <a:schemeClr val="bg1"/>
                  </a:solidFill>
                  <a:latin typeface="Calibri"/>
                </a:rPr>
                <a:t>Autogestion des parties communes et de la vie du lieu</a:t>
              </a:r>
              <a:endParaRPr kern="0" dirty="0">
                <a:solidFill>
                  <a:schemeClr val="bg1"/>
                </a:solidFill>
              </a:endParaRPr>
            </a:p>
          </p:txBody>
        </p:sp>
        <p:sp>
          <p:nvSpPr>
            <p:cNvPr id="9" name="Rectangle 8"/>
            <p:cNvSpPr/>
            <p:nvPr/>
          </p:nvSpPr>
          <p:spPr>
            <a:xfrm>
              <a:off x="168112" y="5268502"/>
              <a:ext cx="3096344" cy="646331"/>
            </a:xfrm>
            <a:prstGeom prst="rect">
              <a:avLst/>
            </a:prstGeom>
          </p:spPr>
          <p:txBody>
            <a:bodyPr wrap="square">
              <a:spAutoFit/>
            </a:bodyPr>
            <a:lstStyle/>
            <a:p>
              <a:pPr algn="ctr">
                <a:lnSpc>
                  <a:spcPct val="100000"/>
                </a:lnSpc>
              </a:pPr>
              <a:r>
                <a:rPr lang="fr-FR" dirty="0">
                  <a:solidFill>
                    <a:srgbClr val="800080"/>
                  </a:solidFill>
                  <a:latin typeface="Calibri"/>
                </a:rPr>
                <a:t>&gt; </a:t>
              </a:r>
              <a:r>
                <a:rPr lang="fr-FR" dirty="0">
                  <a:solidFill>
                    <a:srgbClr val="000000"/>
                  </a:solidFill>
                  <a:latin typeface="Calibri"/>
                </a:rPr>
                <a:t>création d'un groupe impliqué dès la conception</a:t>
              </a:r>
              <a:endParaRPr lang="fr-FR" dirty="0"/>
            </a:p>
          </p:txBody>
        </p:sp>
        <p:sp>
          <p:nvSpPr>
            <p:cNvPr id="10" name="Rectangle 9"/>
            <p:cNvSpPr/>
            <p:nvPr/>
          </p:nvSpPr>
          <p:spPr>
            <a:xfrm>
              <a:off x="3239696" y="5268502"/>
              <a:ext cx="2520280" cy="646331"/>
            </a:xfrm>
            <a:prstGeom prst="rect">
              <a:avLst/>
            </a:prstGeom>
          </p:spPr>
          <p:txBody>
            <a:bodyPr wrap="square">
              <a:spAutoFit/>
            </a:bodyPr>
            <a:lstStyle/>
            <a:p>
              <a:pPr algn="ctr">
                <a:lnSpc>
                  <a:spcPct val="100000"/>
                </a:lnSpc>
              </a:pPr>
              <a:r>
                <a:rPr lang="fr-FR" dirty="0">
                  <a:solidFill>
                    <a:srgbClr val="000000"/>
                  </a:solidFill>
                  <a:latin typeface="Calibri"/>
                </a:rPr>
                <a:t>&gt; buanderie, jardin, chambre d'amis, atelier...</a:t>
              </a:r>
              <a:endParaRPr lang="fr-FR" dirty="0"/>
            </a:p>
          </p:txBody>
        </p:sp>
        <p:sp>
          <p:nvSpPr>
            <p:cNvPr id="11" name="Rectangle 10"/>
            <p:cNvSpPr/>
            <p:nvPr/>
          </p:nvSpPr>
          <p:spPr>
            <a:xfrm>
              <a:off x="5796136" y="5268502"/>
              <a:ext cx="3168352" cy="923330"/>
            </a:xfrm>
            <a:prstGeom prst="rect">
              <a:avLst/>
            </a:prstGeom>
          </p:spPr>
          <p:txBody>
            <a:bodyPr wrap="square">
              <a:spAutoFit/>
            </a:bodyPr>
            <a:lstStyle/>
            <a:p>
              <a:pPr algn="ctr"/>
              <a:r>
                <a:rPr lang="fr-FR" kern="0" dirty="0">
                  <a:solidFill>
                    <a:srgbClr val="000000"/>
                  </a:solidFill>
                  <a:latin typeface="Calibri"/>
                </a:rPr>
                <a:t>&gt; gérer les espaces communs, développer des actions communes...  </a:t>
              </a:r>
              <a:endParaRPr lang="fr-FR" kern="0" dirty="0"/>
            </a:p>
          </p:txBody>
        </p:sp>
      </p:grpSp>
      <p:sp>
        <p:nvSpPr>
          <p:cNvPr id="2" name="Titre 1"/>
          <p:cNvSpPr>
            <a:spLocks noGrp="1"/>
          </p:cNvSpPr>
          <p:nvPr>
            <p:ph type="title"/>
          </p:nvPr>
        </p:nvSpPr>
        <p:spPr>
          <a:xfrm>
            <a:off x="1485900" y="430928"/>
            <a:ext cx="7478588" cy="714808"/>
          </a:xfrm>
        </p:spPr>
        <p:txBody>
          <a:bodyPr>
            <a:noAutofit/>
          </a:bodyPr>
          <a:lstStyle/>
          <a:p>
            <a:r>
              <a:rPr lang="fr-FR" sz="3400" dirty="0"/>
              <a:t>La démarche de l'habitat participatif</a:t>
            </a:r>
          </a:p>
        </p:txBody>
      </p:sp>
      <p:sp>
        <p:nvSpPr>
          <p:cNvPr id="3" name="Espace réservé du contenu 2"/>
          <p:cNvSpPr>
            <a:spLocks noGrp="1"/>
          </p:cNvSpPr>
          <p:nvPr>
            <p:ph idx="1"/>
          </p:nvPr>
        </p:nvSpPr>
        <p:spPr>
          <a:xfrm>
            <a:off x="457200" y="1628800"/>
            <a:ext cx="8229600" cy="1524942"/>
          </a:xfrm>
        </p:spPr>
        <p:txBody>
          <a:bodyPr>
            <a:normAutofit/>
          </a:bodyPr>
          <a:lstStyle/>
          <a:p>
            <a:pPr marL="0" indent="0">
              <a:buNone/>
            </a:pPr>
            <a:r>
              <a:rPr lang="fr-FR" sz="2400" b="1" dirty="0"/>
              <a:t>3 caractéristiques principales</a:t>
            </a:r>
          </a:p>
          <a:p>
            <a:pPr marL="0" indent="0">
              <a:buNone/>
            </a:pPr>
            <a:r>
              <a:rPr lang="fr-FR" sz="2400" dirty="0"/>
              <a:t>Pour habiter de manière plus conviviale, plus solidaire, plus écologique et plus économique !</a:t>
            </a:r>
          </a:p>
          <a:p>
            <a:pPr marL="0" indent="0">
              <a:buNone/>
            </a:pPr>
            <a:endParaRPr lang="fr-FR" sz="2400" dirty="0"/>
          </a:p>
        </p:txBody>
      </p:sp>
    </p:spTree>
    <p:extLst>
      <p:ext uri="{BB962C8B-B14F-4D97-AF65-F5344CB8AC3E}">
        <p14:creationId xmlns="" xmlns:p14="http://schemas.microsoft.com/office/powerpoint/2010/main" val="36427513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5900" y="430928"/>
            <a:ext cx="7478588" cy="714808"/>
          </a:xfrm>
        </p:spPr>
        <p:txBody>
          <a:bodyPr>
            <a:noAutofit/>
          </a:bodyPr>
          <a:lstStyle/>
          <a:p>
            <a:r>
              <a:rPr lang="fr-FR" sz="2900" dirty="0"/>
              <a:t>Les bailleurs et l’Habitat participatif…</a:t>
            </a:r>
          </a:p>
        </p:txBody>
      </p:sp>
      <p:sp>
        <p:nvSpPr>
          <p:cNvPr id="3" name="Espace réservé du contenu 2"/>
          <p:cNvSpPr>
            <a:spLocks noGrp="1"/>
          </p:cNvSpPr>
          <p:nvPr>
            <p:ph idx="1"/>
          </p:nvPr>
        </p:nvSpPr>
        <p:spPr>
          <a:xfrm>
            <a:off x="457200" y="1628800"/>
            <a:ext cx="4834880" cy="5229200"/>
          </a:xfrm>
        </p:spPr>
        <p:txBody>
          <a:bodyPr>
            <a:normAutofit/>
          </a:bodyPr>
          <a:lstStyle/>
          <a:p>
            <a:pPr marL="0" indent="0">
              <a:spcAft>
                <a:spcPts val="1200"/>
              </a:spcAft>
              <a:buNone/>
            </a:pPr>
            <a:r>
              <a:rPr lang="fr-FR" sz="2000" b="1" dirty="0"/>
              <a:t>En 2014</a:t>
            </a:r>
            <a:r>
              <a:rPr lang="fr-FR" sz="2000" dirty="0"/>
              <a:t> la loi ALUR a marqué le renouveau de l’Habitat Participatif.</a:t>
            </a:r>
          </a:p>
          <a:p>
            <a:pPr marL="0" indent="0">
              <a:spcAft>
                <a:spcPts val="1200"/>
              </a:spcAft>
              <a:buNone/>
            </a:pPr>
            <a:r>
              <a:rPr lang="fr-FR" sz="2000" b="1" dirty="0"/>
              <a:t>En 2018 </a:t>
            </a:r>
            <a:r>
              <a:rPr lang="fr-FR" sz="2000" dirty="0"/>
              <a:t>l’USH publie un hors-série « Repères » qui fait état des retours d’expérience d’une cinquantaine d’opérateurs engagés.</a:t>
            </a:r>
          </a:p>
          <a:p>
            <a:pPr marL="0" indent="0">
              <a:spcAft>
                <a:spcPts val="1200"/>
              </a:spcAft>
              <a:buNone/>
            </a:pPr>
            <a:r>
              <a:rPr lang="fr-FR" sz="2000" b="1" dirty="0"/>
              <a:t>En 2021 </a:t>
            </a:r>
            <a:r>
              <a:rPr lang="fr-FR" sz="2000" dirty="0"/>
              <a:t>GDH livrera le premier projet d’Habitat Participatif en Locatif Social en PACA : </a:t>
            </a:r>
            <a:r>
              <a:rPr lang="fr-FR" sz="2000" b="1" dirty="0"/>
              <a:t>Les Habeilles </a:t>
            </a:r>
            <a:r>
              <a:rPr lang="fr-FR" sz="2000" dirty="0"/>
              <a:t>à Marseille.  </a:t>
            </a:r>
          </a:p>
          <a:p>
            <a:pPr marL="0" indent="0">
              <a:spcAft>
                <a:spcPts val="1200"/>
              </a:spcAft>
              <a:buNone/>
            </a:pPr>
            <a:r>
              <a:rPr lang="fr-FR" sz="2000" b="1" dirty="0"/>
              <a:t>Les Pipistrelles de la Durance </a:t>
            </a:r>
            <a:r>
              <a:rPr lang="fr-FR" sz="2000" dirty="0"/>
              <a:t>sera le premier projet mixte PSLA+LLS, et le plus grand (30 logements). Autre innovation, les habitants participeront à la construction des espaces communs en chantier participatif.</a:t>
            </a:r>
          </a:p>
          <a:p>
            <a:pPr marL="0" indent="0">
              <a:buNone/>
            </a:pPr>
            <a:endParaRPr lang="fr-FR" sz="2000" dirty="0"/>
          </a:p>
          <a:p>
            <a:pPr marL="0" indent="0">
              <a:buNone/>
            </a:pPr>
            <a:endParaRPr lang="fr-FR" sz="2000" dirty="0"/>
          </a:p>
          <a:p>
            <a:pPr marL="0" indent="0">
              <a:buNone/>
            </a:pPr>
            <a:endParaRPr lang="fr-FR" sz="2000" dirty="0"/>
          </a:p>
        </p:txBody>
      </p:sp>
      <p:pic>
        <p:nvPicPr>
          <p:cNvPr id="5" name="Image 4">
            <a:extLst>
              <a:ext uri="{FF2B5EF4-FFF2-40B4-BE49-F238E27FC236}">
                <a16:creationId xmlns="" xmlns:a16="http://schemas.microsoft.com/office/drawing/2014/main" id="{0DC17B2D-3EAC-458B-AB4A-2F194FA90264}"/>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436096" y="1592667"/>
            <a:ext cx="3500540" cy="5037179"/>
          </a:xfrm>
          <a:prstGeom prst="rect">
            <a:avLst/>
          </a:prstGeom>
          <a:ln>
            <a:solidFill>
              <a:schemeClr val="tx1">
                <a:lumMod val="50000"/>
                <a:lumOff val="50000"/>
              </a:schemeClr>
            </a:solidFill>
          </a:ln>
        </p:spPr>
      </p:pic>
    </p:spTree>
    <p:extLst>
      <p:ext uri="{BB962C8B-B14F-4D97-AF65-F5344CB8AC3E}">
        <p14:creationId xmlns="" xmlns:p14="http://schemas.microsoft.com/office/powerpoint/2010/main" val="410722500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5900" y="430928"/>
            <a:ext cx="7478588" cy="714808"/>
          </a:xfrm>
        </p:spPr>
        <p:txBody>
          <a:bodyPr>
            <a:noAutofit/>
          </a:bodyPr>
          <a:lstStyle/>
          <a:p>
            <a:r>
              <a:rPr lang="fr-FR" sz="2900" dirty="0"/>
              <a:t>Une démarche initiée par la Ville de Mallemort</a:t>
            </a:r>
          </a:p>
        </p:txBody>
      </p:sp>
      <p:sp>
        <p:nvSpPr>
          <p:cNvPr id="3" name="Espace réservé du contenu 2"/>
          <p:cNvSpPr>
            <a:spLocks noGrp="1"/>
          </p:cNvSpPr>
          <p:nvPr>
            <p:ph idx="1"/>
          </p:nvPr>
        </p:nvSpPr>
        <p:spPr>
          <a:xfrm>
            <a:off x="457200" y="1628800"/>
            <a:ext cx="8229600" cy="4798272"/>
          </a:xfrm>
        </p:spPr>
        <p:txBody>
          <a:bodyPr>
            <a:normAutofit/>
          </a:bodyPr>
          <a:lstStyle/>
          <a:p>
            <a:pPr marL="0" indent="0">
              <a:buNone/>
            </a:pPr>
            <a:r>
              <a:rPr lang="fr-FR" sz="2400" b="1" dirty="0"/>
              <a:t>En 2017 </a:t>
            </a:r>
            <a:r>
              <a:rPr lang="fr-FR" sz="2400" dirty="0"/>
              <a:t>la Ville de Mallemort-de-Provence imagine, avec l’association Le Village, un projet qui allie l’ambition de production de 30 logements accessibles et celle de dynamiser la vie de quartier. Regain Habitat Participatif est sollicité pour accompagner le projet.</a:t>
            </a:r>
          </a:p>
          <a:p>
            <a:pPr marL="0" indent="0">
              <a:buNone/>
            </a:pPr>
            <a:r>
              <a:rPr lang="fr-FR" sz="2400" b="1" dirty="0"/>
              <a:t>En 2018</a:t>
            </a:r>
            <a:r>
              <a:rPr lang="fr-FR" sz="2400" dirty="0"/>
              <a:t>, une communication publique est lancée afin de constituer un collectif d’habitants qui portera la Maitrise d’Usage du projet.</a:t>
            </a:r>
          </a:p>
          <a:p>
            <a:pPr marL="0" indent="0">
              <a:buNone/>
            </a:pPr>
            <a:r>
              <a:rPr lang="fr-FR" sz="2400" b="1" dirty="0"/>
              <a:t>En 2019</a:t>
            </a:r>
            <a:r>
              <a:rPr lang="fr-FR" sz="2400" dirty="0"/>
              <a:t>, MFP est retenu comme Maître d’Ouvrage et signe une convention tripartite avec la Ville et l’association des habitants.</a:t>
            </a:r>
          </a:p>
          <a:p>
            <a:pPr marL="0" indent="0">
              <a:buNone/>
            </a:pPr>
            <a:r>
              <a:rPr lang="fr-FR" sz="2400" b="1" dirty="0"/>
              <a:t>En 2020</a:t>
            </a:r>
            <a:r>
              <a:rPr lang="fr-FR" sz="2400" dirty="0"/>
              <a:t>, GDH s’associe comme bailleur des 15 logements locatifs et signe également la convention.</a:t>
            </a:r>
          </a:p>
          <a:p>
            <a:pPr marL="0" indent="0">
              <a:buNone/>
            </a:pPr>
            <a:endParaRPr lang="fr-FR" sz="2400" dirty="0"/>
          </a:p>
          <a:p>
            <a:pPr marL="0" indent="0">
              <a:buNone/>
            </a:pPr>
            <a:endParaRPr lang="fr-FR" sz="2400" dirty="0"/>
          </a:p>
          <a:p>
            <a:pPr marL="0" indent="0">
              <a:buNone/>
            </a:pPr>
            <a:endParaRPr lang="fr-FR" sz="2400" dirty="0"/>
          </a:p>
        </p:txBody>
      </p:sp>
    </p:spTree>
    <p:extLst>
      <p:ext uri="{BB962C8B-B14F-4D97-AF65-F5344CB8AC3E}">
        <p14:creationId xmlns="" xmlns:p14="http://schemas.microsoft.com/office/powerpoint/2010/main" val="15918916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1272600" y="3083040"/>
            <a:ext cx="3672360" cy="3644280"/>
          </a:xfrm>
          <a:prstGeom prst="rect">
            <a:avLst/>
          </a:prstGeom>
          <a:noFill/>
          <a:ln w="9360">
            <a:noFill/>
          </a:ln>
        </p:spPr>
        <p:txBody>
          <a:bodyPr lIns="90000" tIns="45000" rIns="90000" bIns="45000"/>
          <a:lstStyle/>
          <a:p>
            <a:pPr>
              <a:lnSpc>
                <a:spcPct val="100000"/>
              </a:lnSpc>
            </a:pPr>
            <a:endParaRPr/>
          </a:p>
          <a:p>
            <a:pPr>
              <a:lnSpc>
                <a:spcPct val="100000"/>
              </a:lnSpc>
            </a:pPr>
            <a:endParaRPr/>
          </a:p>
          <a:p>
            <a:pPr>
              <a:lnSpc>
                <a:spcPct val="100000"/>
              </a:lnSpc>
            </a:pPr>
            <a:endParaRPr/>
          </a:p>
        </p:txBody>
      </p:sp>
      <p:sp>
        <p:nvSpPr>
          <p:cNvPr id="147" name="CustomShape 2"/>
          <p:cNvSpPr/>
          <p:nvPr/>
        </p:nvSpPr>
        <p:spPr>
          <a:xfrm>
            <a:off x="1272600" y="2909880"/>
            <a:ext cx="3672360" cy="3817080"/>
          </a:xfrm>
          <a:prstGeom prst="rect">
            <a:avLst/>
          </a:prstGeom>
          <a:noFill/>
          <a:ln w="9360">
            <a:noFill/>
          </a:ln>
        </p:spPr>
        <p:txBody>
          <a:bodyPr lIns="90000" tIns="45000" rIns="90000" bIns="45000"/>
          <a:lstStyle/>
          <a:p>
            <a:pPr>
              <a:lnSpc>
                <a:spcPct val="100000"/>
              </a:lnSpc>
            </a:pPr>
            <a:endParaRPr/>
          </a:p>
          <a:p>
            <a:pPr>
              <a:lnSpc>
                <a:spcPct val="100000"/>
              </a:lnSpc>
            </a:pPr>
            <a:endParaRPr/>
          </a:p>
        </p:txBody>
      </p:sp>
      <p:sp>
        <p:nvSpPr>
          <p:cNvPr id="2" name="Titre 1"/>
          <p:cNvSpPr>
            <a:spLocks noGrp="1"/>
          </p:cNvSpPr>
          <p:nvPr>
            <p:ph type="title"/>
          </p:nvPr>
        </p:nvSpPr>
        <p:spPr/>
        <p:txBody>
          <a:bodyPr>
            <a:noAutofit/>
          </a:bodyPr>
          <a:lstStyle/>
          <a:p>
            <a:r>
              <a:rPr lang="fr-FR" sz="3400" dirty="0"/>
              <a:t>La constitution du collectif d’habitants</a:t>
            </a:r>
          </a:p>
        </p:txBody>
      </p:sp>
      <p:sp>
        <p:nvSpPr>
          <p:cNvPr id="3" name="Espace réservé du contenu 2"/>
          <p:cNvSpPr>
            <a:spLocks noGrp="1"/>
          </p:cNvSpPr>
          <p:nvPr>
            <p:ph idx="1"/>
          </p:nvPr>
        </p:nvSpPr>
        <p:spPr>
          <a:xfrm>
            <a:off x="407977" y="1628800"/>
            <a:ext cx="3972952" cy="5123882"/>
          </a:xfrm>
        </p:spPr>
        <p:txBody>
          <a:bodyPr>
            <a:normAutofit/>
          </a:bodyPr>
          <a:lstStyle/>
          <a:p>
            <a:pPr marL="0" indent="0">
              <a:lnSpc>
                <a:spcPct val="100000"/>
              </a:lnSpc>
              <a:buNone/>
            </a:pPr>
            <a:r>
              <a:rPr lang="fr-FR" sz="2400" dirty="0"/>
              <a:t>Après l’amorçage initié en 2018 par des réunions publiques d’information, le groupe s’est étoffé en communiquant sur des évènement locaux et sur les réseaux sociaux.</a:t>
            </a:r>
          </a:p>
          <a:p>
            <a:pPr marL="0" indent="0">
              <a:lnSpc>
                <a:spcPct val="100000"/>
              </a:lnSpc>
              <a:buNone/>
            </a:pPr>
            <a:r>
              <a:rPr lang="fr-FR" sz="2400" dirty="0"/>
              <a:t>Toute personne intéressée est accueillie et peut participer aux réunions au rythme de 2 par mois.</a:t>
            </a:r>
          </a:p>
          <a:p>
            <a:pPr marL="0" indent="0">
              <a:lnSpc>
                <a:spcPct val="100000"/>
              </a:lnSpc>
              <a:buNone/>
            </a:pPr>
            <a:r>
              <a:rPr lang="fr-FR" sz="2400" dirty="0"/>
              <a:t>Les conditions de ressources sont vérifiées dès le départ.</a:t>
            </a:r>
            <a:endParaRPr lang="fr-FR" dirty="0"/>
          </a:p>
          <a:p>
            <a:endParaRPr lang="fr-FR" dirty="0"/>
          </a:p>
        </p:txBody>
      </p:sp>
      <p:pic>
        <p:nvPicPr>
          <p:cNvPr id="7" name="Image 6">
            <a:extLst>
              <a:ext uri="{FF2B5EF4-FFF2-40B4-BE49-F238E27FC236}">
                <a16:creationId xmlns="" xmlns:a16="http://schemas.microsoft.com/office/drawing/2014/main" id="{38659EEA-6715-405E-ADFD-7DC480612013}"/>
              </a:ext>
            </a:extLst>
          </p:cNvPr>
          <p:cNvPicPr/>
          <p:nvPr/>
        </p:nvPicPr>
        <p:blipFill>
          <a:blip r:embed="rId3" cstate="email">
            <a:extLst>
              <a:ext uri="{28A0092B-C50C-407E-A947-70E740481C1C}">
                <a14:useLocalDpi xmlns="" xmlns:a14="http://schemas.microsoft.com/office/drawing/2010/main"/>
              </a:ext>
            </a:extLst>
          </a:blip>
          <a:stretch>
            <a:fillRect/>
          </a:stretch>
        </p:blipFill>
        <p:spPr>
          <a:xfrm>
            <a:off x="4944960" y="1336490"/>
            <a:ext cx="3764601" cy="5344053"/>
          </a:xfrm>
          <a:prstGeom prst="rect">
            <a:avLst/>
          </a:prstGeom>
          <a:ln>
            <a:solidFill>
              <a:schemeClr val="tx1">
                <a:lumMod val="50000"/>
                <a:lumOff val="50000"/>
              </a:schemeClr>
            </a:solidFill>
          </a:ln>
        </p:spPr>
      </p:pic>
    </p:spTree>
    <p:extLst>
      <p:ext uri="{BB962C8B-B14F-4D97-AF65-F5344CB8AC3E}">
        <p14:creationId xmlns="" xmlns:p14="http://schemas.microsoft.com/office/powerpoint/2010/main" val="8352176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0" y="6143040"/>
            <a:ext cx="9143640" cy="714600"/>
          </a:xfrm>
          <a:prstGeom prst="rect">
            <a:avLst/>
          </a:prstGeom>
          <a:solidFill>
            <a:schemeClr val="bg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9" name="TextShape 3"/>
          <p:cNvSpPr txBox="1"/>
          <p:nvPr/>
        </p:nvSpPr>
        <p:spPr>
          <a:xfrm>
            <a:off x="1547664" y="332656"/>
            <a:ext cx="7079760" cy="714600"/>
          </a:xfrm>
          <a:prstGeom prst="rect">
            <a:avLst/>
          </a:prstGeom>
        </p:spPr>
        <p:txBody>
          <a:bodyPr vert="horz" lIns="91440" tIns="45720" rIns="91440" bIns="45720" rtlCol="0" anchor="b" anchorCtr="0">
            <a:noAutofit/>
          </a:bodyPr>
          <a:lstStyle>
            <a:defPPr>
              <a:defRPr lang="fr-FR"/>
            </a:defPPr>
            <a:lvl1pPr defTabSz="457200">
              <a:spcBef>
                <a:spcPct val="0"/>
              </a:spcBef>
              <a:buNone/>
              <a:defRPr sz="3400">
                <a:latin typeface="+mj-lt"/>
                <a:ea typeface="+mj-ea"/>
                <a:cs typeface="+mj-cs"/>
              </a:defRPr>
            </a:lvl1pPr>
          </a:lstStyle>
          <a:p>
            <a:r>
              <a:rPr lang="fr-FR" dirty="0"/>
              <a:t>Un projet de vivre ensemble</a:t>
            </a:r>
          </a:p>
        </p:txBody>
      </p:sp>
      <p:sp>
        <p:nvSpPr>
          <p:cNvPr id="211" name="CustomShape 4"/>
          <p:cNvSpPr/>
          <p:nvPr/>
        </p:nvSpPr>
        <p:spPr>
          <a:xfrm>
            <a:off x="107640" y="6474960"/>
            <a:ext cx="32400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200" b="1" strike="noStrike" spc="-1">
                <a:solidFill>
                  <a:srgbClr val="FFFFFF"/>
                </a:solidFill>
                <a:uFill>
                  <a:solidFill>
                    <a:srgbClr val="FFFFFF"/>
                  </a:solidFill>
                </a:uFill>
                <a:latin typeface="Calibri"/>
              </a:rPr>
              <a:t>Ecolline, Saint Dié</a:t>
            </a:r>
            <a:endParaRPr lang="fr-FR" sz="1200" b="0" strike="noStrike" spc="-1">
              <a:solidFill>
                <a:srgbClr val="000000"/>
              </a:solidFill>
              <a:uFill>
                <a:solidFill>
                  <a:srgbClr val="FFFFFF"/>
                </a:solidFill>
              </a:uFill>
              <a:latin typeface="Arial"/>
            </a:endParaRPr>
          </a:p>
        </p:txBody>
      </p:sp>
      <p:sp>
        <p:nvSpPr>
          <p:cNvPr id="212" name="CustomShape 5"/>
          <p:cNvSpPr/>
          <p:nvPr/>
        </p:nvSpPr>
        <p:spPr>
          <a:xfrm>
            <a:off x="6590520" y="6474960"/>
            <a:ext cx="246168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1200" b="1" strike="noStrike" spc="-1">
                <a:solidFill>
                  <a:srgbClr val="FFFFFF"/>
                </a:solidFill>
                <a:uFill>
                  <a:solidFill>
                    <a:srgbClr val="FFFFFF"/>
                  </a:solidFill>
                </a:uFill>
                <a:latin typeface="Calibri"/>
              </a:rPr>
              <a:t>Etoilie, Avignon</a:t>
            </a:r>
            <a:endParaRPr lang="fr-FR" sz="1200" b="0" strike="noStrike" spc="-1">
              <a:solidFill>
                <a:srgbClr val="000000"/>
              </a:solidFill>
              <a:uFill>
                <a:solidFill>
                  <a:srgbClr val="FFFFFF"/>
                </a:solidFill>
              </a:uFill>
              <a:latin typeface="Arial"/>
            </a:endParaRPr>
          </a:p>
        </p:txBody>
      </p:sp>
      <p:pic>
        <p:nvPicPr>
          <p:cNvPr id="4" name="Image 3">
            <a:extLst>
              <a:ext uri="{FF2B5EF4-FFF2-40B4-BE49-F238E27FC236}">
                <a16:creationId xmlns="" xmlns:a16="http://schemas.microsoft.com/office/drawing/2014/main" id="{BA9D4833-A7D9-43B4-B495-CECA3A87DB2A}"/>
              </a:ext>
            </a:extLst>
          </p:cNvPr>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201278" y="2060848"/>
            <a:ext cx="3079307" cy="4678044"/>
          </a:xfrm>
          <a:prstGeom prst="rect">
            <a:avLst/>
          </a:prstGeom>
          <a:ln>
            <a:solidFill>
              <a:schemeClr val="bg1">
                <a:lumMod val="65000"/>
              </a:schemeClr>
            </a:solidFill>
          </a:ln>
        </p:spPr>
      </p:pic>
      <p:sp>
        <p:nvSpPr>
          <p:cNvPr id="9" name="TextShape 4">
            <a:extLst>
              <a:ext uri="{FF2B5EF4-FFF2-40B4-BE49-F238E27FC236}">
                <a16:creationId xmlns="" xmlns:a16="http://schemas.microsoft.com/office/drawing/2014/main" id="{D859CBEF-9D36-4825-8BE1-28E625EE0566}"/>
              </a:ext>
            </a:extLst>
          </p:cNvPr>
          <p:cNvSpPr txBox="1"/>
          <p:nvPr/>
        </p:nvSpPr>
        <p:spPr>
          <a:xfrm>
            <a:off x="3374223" y="1268760"/>
            <a:ext cx="5677977" cy="2698512"/>
          </a:xfrm>
          <a:prstGeom prst="rect">
            <a:avLst/>
          </a:prstGeom>
          <a:noFill/>
          <a:ln>
            <a:noFill/>
          </a:ln>
        </p:spPr>
        <p:txBody>
          <a:bodyPr lIns="90000" tIns="45000" rIns="90000" bIns="45000"/>
          <a:lstStyle/>
          <a:p>
            <a:pPr>
              <a:lnSpc>
                <a:spcPct val="100000"/>
              </a:lnSpc>
              <a:spcBef>
                <a:spcPts val="1200"/>
              </a:spcBef>
            </a:pPr>
            <a:r>
              <a:rPr lang="fr-FR" sz="2400" b="0" strike="noStrike" spc="-1" dirty="0">
                <a:solidFill>
                  <a:srgbClr val="000000"/>
                </a:solidFill>
                <a:uFill>
                  <a:solidFill>
                    <a:srgbClr val="FFFFFF"/>
                  </a:solidFill>
                </a:uFill>
                <a:latin typeface="Calibri"/>
              </a:rPr>
              <a:t>Les pipistrelles de la Durance, c’est d’abord un projet de vivre ensemble qui place </a:t>
            </a:r>
            <a:r>
              <a:rPr lang="fr-FR" sz="2400" b="1" strike="noStrike" spc="-1" dirty="0">
                <a:solidFill>
                  <a:srgbClr val="000000"/>
                </a:solidFill>
                <a:uFill>
                  <a:solidFill>
                    <a:srgbClr val="FFFFFF"/>
                  </a:solidFill>
                </a:uFill>
                <a:latin typeface="Calibri"/>
              </a:rPr>
              <a:t>l’humain au cœur du projet</a:t>
            </a:r>
            <a:r>
              <a:rPr lang="fr-FR" sz="2400" b="0" strike="noStrike" spc="-1" dirty="0">
                <a:solidFill>
                  <a:srgbClr val="000000"/>
                </a:solidFill>
                <a:uFill>
                  <a:solidFill>
                    <a:srgbClr val="FFFFFF"/>
                  </a:solidFill>
                </a:uFill>
                <a:latin typeface="Calibri"/>
              </a:rPr>
              <a:t>.</a:t>
            </a:r>
          </a:p>
          <a:p>
            <a:pPr>
              <a:lnSpc>
                <a:spcPct val="100000"/>
              </a:lnSpc>
              <a:spcBef>
                <a:spcPts val="1200"/>
              </a:spcBef>
            </a:pPr>
            <a:r>
              <a:rPr lang="fr-FR" sz="2400" b="0" strike="noStrike" spc="-1" dirty="0">
                <a:solidFill>
                  <a:srgbClr val="000000"/>
                </a:solidFill>
                <a:uFill>
                  <a:solidFill>
                    <a:srgbClr val="FFFFFF"/>
                  </a:solidFill>
                </a:uFill>
                <a:latin typeface="Calibri"/>
              </a:rPr>
              <a:t>Le projet collectif s’appuie sur des </a:t>
            </a:r>
            <a:r>
              <a:rPr lang="fr-FR" sz="2400" b="1" strike="noStrike" spc="-1" dirty="0">
                <a:solidFill>
                  <a:srgbClr val="000000"/>
                </a:solidFill>
                <a:uFill>
                  <a:solidFill>
                    <a:srgbClr val="FFFFFF"/>
                  </a:solidFill>
                </a:uFill>
                <a:latin typeface="Calibri"/>
              </a:rPr>
              <a:t>outils coopératifs </a:t>
            </a:r>
            <a:r>
              <a:rPr lang="fr-FR" sz="2400" b="0" strike="noStrike" spc="-1" dirty="0">
                <a:solidFill>
                  <a:srgbClr val="000000"/>
                </a:solidFill>
                <a:uFill>
                  <a:solidFill>
                    <a:srgbClr val="FFFFFF"/>
                  </a:solidFill>
                </a:uFill>
                <a:latin typeface="Calibri"/>
              </a:rPr>
              <a:t>pour mettre en place un fonctionnement efficace et durable</a:t>
            </a:r>
          </a:p>
        </p:txBody>
      </p:sp>
      <p:pic>
        <p:nvPicPr>
          <p:cNvPr id="3" name="Image 2">
            <a:extLst>
              <a:ext uri="{FF2B5EF4-FFF2-40B4-BE49-F238E27FC236}">
                <a16:creationId xmlns="" xmlns:a16="http://schemas.microsoft.com/office/drawing/2014/main" id="{B08EFDD4-1DAC-4942-B107-BB678BB727CC}"/>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l="-1" r="-1"/>
          <a:stretch/>
        </p:blipFill>
        <p:spPr>
          <a:xfrm>
            <a:off x="3481863" y="3749885"/>
            <a:ext cx="5570337" cy="2989007"/>
          </a:xfrm>
          <a:prstGeom prst="rect">
            <a:avLst/>
          </a:prstGeom>
        </p:spPr>
      </p:pic>
      <p:sp>
        <p:nvSpPr>
          <p:cNvPr id="10" name="TextShape 4">
            <a:extLst>
              <a:ext uri="{FF2B5EF4-FFF2-40B4-BE49-F238E27FC236}">
                <a16:creationId xmlns="" xmlns:a16="http://schemas.microsoft.com/office/drawing/2014/main" id="{33082BCF-286D-40B4-BD54-704C42593FE0}"/>
              </a:ext>
            </a:extLst>
          </p:cNvPr>
          <p:cNvSpPr txBox="1"/>
          <p:nvPr/>
        </p:nvSpPr>
        <p:spPr>
          <a:xfrm>
            <a:off x="109754" y="1772816"/>
            <a:ext cx="3170832" cy="360040"/>
          </a:xfrm>
          <a:prstGeom prst="rect">
            <a:avLst/>
          </a:prstGeom>
          <a:noFill/>
          <a:ln>
            <a:noFill/>
          </a:ln>
        </p:spPr>
        <p:txBody>
          <a:bodyPr lIns="90000" tIns="45000" rIns="90000" bIns="45000"/>
          <a:lstStyle/>
          <a:p>
            <a:pPr>
              <a:lnSpc>
                <a:spcPct val="100000"/>
              </a:lnSpc>
              <a:spcBef>
                <a:spcPts val="1200"/>
              </a:spcBef>
            </a:pPr>
            <a:r>
              <a:rPr lang="fr-FR" sz="1600" b="0" i="1" strike="noStrike" spc="-1" dirty="0">
                <a:solidFill>
                  <a:srgbClr val="000000"/>
                </a:solidFill>
                <a:uFill>
                  <a:solidFill>
                    <a:srgbClr val="FFFFFF"/>
                  </a:solidFill>
                </a:uFill>
                <a:latin typeface="Calibri"/>
              </a:rPr>
              <a:t>La Charte des Pipistrelles</a:t>
            </a:r>
          </a:p>
        </p:txBody>
      </p:sp>
    </p:spTree>
    <p:extLst>
      <p:ext uri="{BB962C8B-B14F-4D97-AF65-F5344CB8AC3E}">
        <p14:creationId xmlns="" xmlns:p14="http://schemas.microsoft.com/office/powerpoint/2010/main" val="36142767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0" y="6143040"/>
            <a:ext cx="9143640" cy="714600"/>
          </a:xfrm>
          <a:prstGeom prst="rect">
            <a:avLst/>
          </a:prstGeom>
          <a:solidFill>
            <a:schemeClr val="bg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6" name="CustomShape 2"/>
          <p:cNvSpPr/>
          <p:nvPr/>
        </p:nvSpPr>
        <p:spPr>
          <a:xfrm>
            <a:off x="1547664" y="1317256"/>
            <a:ext cx="7488697" cy="1782718"/>
          </a:xfrm>
          <a:prstGeom prst="rect">
            <a:avLst/>
          </a:prstGeom>
          <a:noFill/>
          <a:ln>
            <a:noFill/>
          </a:ln>
        </p:spPr>
        <p:style>
          <a:lnRef idx="0">
            <a:scrgbClr r="0" g="0" b="0"/>
          </a:lnRef>
          <a:fillRef idx="0">
            <a:scrgbClr r="0" g="0" b="0"/>
          </a:fillRef>
          <a:effectRef idx="0">
            <a:scrgbClr r="0" g="0" b="0"/>
          </a:effectRef>
          <a:fontRef idx="minor"/>
        </p:style>
        <p:txBody>
          <a:bodyPr>
            <a:normAutofit fontScale="85000" lnSpcReduction="10000"/>
          </a:bodyPr>
          <a:lstStyle/>
          <a:p>
            <a:pPr>
              <a:lnSpc>
                <a:spcPct val="100000"/>
              </a:lnSpc>
              <a:spcBef>
                <a:spcPts val="479"/>
              </a:spcBef>
            </a:pPr>
            <a:r>
              <a:rPr lang="fr-FR" sz="2800" strike="noStrike" spc="-1" dirty="0">
                <a:solidFill>
                  <a:srgbClr val="000000"/>
                </a:solidFill>
                <a:uFill>
                  <a:solidFill>
                    <a:srgbClr val="FFFFFF"/>
                  </a:solidFill>
                </a:uFill>
                <a:latin typeface="+mj-lt"/>
              </a:rPr>
              <a:t>Le projet accueille 160 m² d’espaces partagés, supports de</a:t>
            </a:r>
          </a:p>
          <a:p>
            <a:pPr marL="457200" indent="-457200">
              <a:lnSpc>
                <a:spcPct val="100000"/>
              </a:lnSpc>
              <a:spcBef>
                <a:spcPts val="479"/>
              </a:spcBef>
              <a:buFont typeface="Wingdings" panose="05000000000000000000" pitchFamily="2" charset="2"/>
              <a:buChar char="à"/>
            </a:pPr>
            <a:r>
              <a:rPr lang="fr-FR" sz="2800" spc="-1" dirty="0">
                <a:solidFill>
                  <a:srgbClr val="000000"/>
                </a:solidFill>
                <a:uFill>
                  <a:solidFill>
                    <a:srgbClr val="FFFFFF"/>
                  </a:solidFill>
                </a:uFill>
                <a:latin typeface="+mj-lt"/>
                <a:sym typeface="Wingdings" panose="05000000000000000000" pitchFamily="2" charset="2"/>
              </a:rPr>
              <a:t>Lien social</a:t>
            </a:r>
          </a:p>
          <a:p>
            <a:pPr marL="457200" indent="-457200">
              <a:lnSpc>
                <a:spcPct val="100000"/>
              </a:lnSpc>
              <a:spcBef>
                <a:spcPts val="479"/>
              </a:spcBef>
              <a:buFont typeface="Wingdings" panose="05000000000000000000" pitchFamily="2" charset="2"/>
              <a:buChar char="à"/>
            </a:pPr>
            <a:r>
              <a:rPr lang="fr-FR" sz="2800" strike="noStrike" spc="-1" dirty="0">
                <a:solidFill>
                  <a:srgbClr val="000000"/>
                </a:solidFill>
                <a:uFill>
                  <a:solidFill>
                    <a:srgbClr val="FFFFFF"/>
                  </a:solidFill>
                </a:uFill>
                <a:latin typeface="+mj-lt"/>
                <a:sym typeface="Wingdings" panose="05000000000000000000" pitchFamily="2" charset="2"/>
              </a:rPr>
              <a:t>Solidarités au quotidien</a:t>
            </a:r>
          </a:p>
          <a:p>
            <a:pPr marL="457200" indent="-457200">
              <a:lnSpc>
                <a:spcPct val="100000"/>
              </a:lnSpc>
              <a:spcBef>
                <a:spcPts val="479"/>
              </a:spcBef>
              <a:buFont typeface="Wingdings" panose="05000000000000000000" pitchFamily="2" charset="2"/>
              <a:buChar char="à"/>
            </a:pPr>
            <a:r>
              <a:rPr lang="fr-FR" sz="2800" spc="-1" dirty="0">
                <a:solidFill>
                  <a:srgbClr val="000000"/>
                </a:solidFill>
                <a:uFill>
                  <a:solidFill>
                    <a:srgbClr val="FFFFFF"/>
                  </a:solidFill>
                </a:uFill>
                <a:latin typeface="+mj-lt"/>
                <a:sym typeface="Wingdings" panose="05000000000000000000" pitchFamily="2" charset="2"/>
              </a:rPr>
              <a:t>Activités ouvertes sur le quartier</a:t>
            </a:r>
            <a:endParaRPr lang="fr-FR" sz="2800" strike="noStrike" spc="-1" dirty="0">
              <a:solidFill>
                <a:srgbClr val="000000"/>
              </a:solidFill>
              <a:uFill>
                <a:solidFill>
                  <a:srgbClr val="FFFFFF"/>
                </a:solidFill>
              </a:uFill>
              <a:latin typeface="+mj-lt"/>
              <a:sym typeface="Wingdings" panose="05000000000000000000" pitchFamily="2" charset="2"/>
            </a:endParaRPr>
          </a:p>
          <a:p>
            <a:pPr marL="457200" indent="-457200">
              <a:lnSpc>
                <a:spcPct val="100000"/>
              </a:lnSpc>
              <a:spcBef>
                <a:spcPts val="479"/>
              </a:spcBef>
              <a:buFont typeface="Wingdings" panose="05000000000000000000" pitchFamily="2" charset="2"/>
              <a:buChar char="à"/>
            </a:pPr>
            <a:endParaRPr lang="fr-FR" sz="2800" strike="noStrike" spc="-1" dirty="0">
              <a:solidFill>
                <a:srgbClr val="000000"/>
              </a:solidFill>
              <a:uFill>
                <a:solidFill>
                  <a:srgbClr val="FFFFFF"/>
                </a:solidFill>
              </a:uFill>
              <a:latin typeface="+mj-lt"/>
            </a:endParaRPr>
          </a:p>
        </p:txBody>
      </p:sp>
      <p:sp>
        <p:nvSpPr>
          <p:cNvPr id="209" name="TextShape 3"/>
          <p:cNvSpPr txBox="1"/>
          <p:nvPr/>
        </p:nvSpPr>
        <p:spPr>
          <a:xfrm>
            <a:off x="1547664" y="332656"/>
            <a:ext cx="7079760" cy="714600"/>
          </a:xfrm>
          <a:prstGeom prst="rect">
            <a:avLst/>
          </a:prstGeom>
        </p:spPr>
        <p:txBody>
          <a:bodyPr vert="horz" lIns="91440" tIns="45720" rIns="91440" bIns="45720" rtlCol="0" anchor="b" anchorCtr="0">
            <a:noAutofit/>
          </a:bodyPr>
          <a:lstStyle>
            <a:defPPr>
              <a:defRPr lang="fr-FR"/>
            </a:defPPr>
            <a:lvl1pPr defTabSz="457200">
              <a:spcBef>
                <a:spcPct val="0"/>
              </a:spcBef>
              <a:buNone/>
              <a:defRPr sz="3400">
                <a:latin typeface="+mj-lt"/>
                <a:ea typeface="+mj-ea"/>
                <a:cs typeface="+mj-cs"/>
              </a:defRPr>
            </a:lvl1pPr>
          </a:lstStyle>
          <a:p>
            <a:r>
              <a:rPr lang="fr-FR" dirty="0"/>
              <a:t>Les espaces partagés</a:t>
            </a:r>
          </a:p>
        </p:txBody>
      </p:sp>
      <p:sp>
        <p:nvSpPr>
          <p:cNvPr id="211" name="CustomShape 4"/>
          <p:cNvSpPr/>
          <p:nvPr/>
        </p:nvSpPr>
        <p:spPr>
          <a:xfrm>
            <a:off x="107640" y="6474960"/>
            <a:ext cx="32400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200" b="1" strike="noStrike" spc="-1">
                <a:solidFill>
                  <a:srgbClr val="FFFFFF"/>
                </a:solidFill>
                <a:uFill>
                  <a:solidFill>
                    <a:srgbClr val="FFFFFF"/>
                  </a:solidFill>
                </a:uFill>
                <a:latin typeface="Calibri"/>
              </a:rPr>
              <a:t>Ecolline, Saint Dié</a:t>
            </a:r>
            <a:endParaRPr lang="fr-FR" sz="1200" b="0" strike="noStrike" spc="-1">
              <a:solidFill>
                <a:srgbClr val="000000"/>
              </a:solidFill>
              <a:uFill>
                <a:solidFill>
                  <a:srgbClr val="FFFFFF"/>
                </a:solidFill>
              </a:uFill>
              <a:latin typeface="Arial"/>
            </a:endParaRPr>
          </a:p>
        </p:txBody>
      </p:sp>
      <p:sp>
        <p:nvSpPr>
          <p:cNvPr id="212" name="CustomShape 5"/>
          <p:cNvSpPr/>
          <p:nvPr/>
        </p:nvSpPr>
        <p:spPr>
          <a:xfrm>
            <a:off x="6590520" y="6474960"/>
            <a:ext cx="246168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1200" b="1" strike="noStrike" spc="-1">
                <a:solidFill>
                  <a:srgbClr val="FFFFFF"/>
                </a:solidFill>
                <a:uFill>
                  <a:solidFill>
                    <a:srgbClr val="FFFFFF"/>
                  </a:solidFill>
                </a:uFill>
                <a:latin typeface="Calibri"/>
              </a:rPr>
              <a:t>Etoilie, Avignon</a:t>
            </a:r>
            <a:endParaRPr lang="fr-FR" sz="1200" b="0" strike="noStrike" spc="-1">
              <a:solidFill>
                <a:srgbClr val="000000"/>
              </a:solidFill>
              <a:uFill>
                <a:solidFill>
                  <a:srgbClr val="FFFFFF"/>
                </a:solidFill>
              </a:uFill>
              <a:latin typeface="Arial"/>
            </a:endParaRPr>
          </a:p>
        </p:txBody>
      </p:sp>
      <p:sp>
        <p:nvSpPr>
          <p:cNvPr id="15" name="Espace réservé du contenu 2">
            <a:extLst>
              <a:ext uri="{FF2B5EF4-FFF2-40B4-BE49-F238E27FC236}">
                <a16:creationId xmlns="" xmlns:a16="http://schemas.microsoft.com/office/drawing/2014/main" id="{A2B80DC2-0415-4BC8-BF83-0FF935BF1DB3}"/>
              </a:ext>
            </a:extLst>
          </p:cNvPr>
          <p:cNvSpPr txBox="1">
            <a:spLocks/>
          </p:cNvSpPr>
          <p:nvPr/>
        </p:nvSpPr>
        <p:spPr>
          <a:xfrm>
            <a:off x="3274115" y="3099975"/>
            <a:ext cx="5762246" cy="3647864"/>
          </a:xfrm>
          <a:prstGeom prst="rect">
            <a:avLst/>
          </a:prstGeom>
        </p:spPr>
        <p:txBody>
          <a:bodyPr>
            <a:normAutofit/>
          </a:bodyPr>
          <a:lstStyle>
            <a:lvl1pPr marL="342900" indent="-342900" algn="l" defTabSz="457200" rtl="0" eaLnBrk="1" latinLnBrk="0" hangingPunct="1">
              <a:spcBef>
                <a:spcPct val="20000"/>
              </a:spcBef>
              <a:buSzPct val="93000"/>
              <a:buFontTx/>
              <a:buBlip>
                <a:blip r:embed="rId2"/>
              </a:buBlip>
              <a:defRPr sz="3200" kern="1200">
                <a:solidFill>
                  <a:schemeClr val="tx1"/>
                </a:solidFill>
                <a:latin typeface="+mn-lt"/>
                <a:ea typeface="+mn-ea"/>
                <a:cs typeface="+mn-cs"/>
              </a:defRPr>
            </a:lvl1pPr>
            <a:lvl2pPr marL="742950" indent="-285750" algn="l" defTabSz="457200" rtl="0" eaLnBrk="1" latinLnBrk="0" hangingPunct="1">
              <a:spcBef>
                <a:spcPct val="20000"/>
              </a:spcBef>
              <a:buSzPct val="93000"/>
              <a:buFontTx/>
              <a:buBlip>
                <a:blip r:embed="rId2"/>
              </a:buBlip>
              <a:defRPr sz="2800" kern="1200">
                <a:solidFill>
                  <a:schemeClr val="tx1"/>
                </a:solidFill>
                <a:latin typeface="+mn-lt"/>
                <a:ea typeface="+mn-ea"/>
                <a:cs typeface="+mn-cs"/>
              </a:defRPr>
            </a:lvl2pPr>
            <a:lvl3pPr marL="1143000" indent="-228600" algn="l" defTabSz="457200" rtl="0" eaLnBrk="1" latinLnBrk="0" hangingPunct="1">
              <a:spcBef>
                <a:spcPct val="20000"/>
              </a:spcBef>
              <a:buSzPct val="93000"/>
              <a:buFontTx/>
              <a:buBlip>
                <a:blip r:embed="rId2"/>
              </a:buBlip>
              <a:defRPr sz="2400" kern="1200">
                <a:solidFill>
                  <a:schemeClr val="tx1"/>
                </a:solidFill>
                <a:latin typeface="+mn-lt"/>
                <a:ea typeface="+mn-ea"/>
                <a:cs typeface="+mn-cs"/>
              </a:defRPr>
            </a:lvl3pPr>
            <a:lvl4pPr marL="1600200" indent="-228600" algn="l" defTabSz="457200" rtl="0" eaLnBrk="1" latinLnBrk="0" hangingPunct="1">
              <a:spcBef>
                <a:spcPct val="20000"/>
              </a:spcBef>
              <a:buSzPct val="93000"/>
              <a:buFontTx/>
              <a:buBlip>
                <a:blip r:embed="rId2"/>
              </a:buBlip>
              <a:defRPr sz="2000" kern="1200">
                <a:solidFill>
                  <a:schemeClr val="tx1"/>
                </a:solidFill>
                <a:latin typeface="+mn-lt"/>
                <a:ea typeface="+mn-ea"/>
                <a:cs typeface="+mn-cs"/>
              </a:defRPr>
            </a:lvl4pPr>
            <a:lvl5pPr marL="2057400" indent="-228600" algn="l" defTabSz="457200" rtl="0" eaLnBrk="1" latinLnBrk="0" hangingPunct="1">
              <a:spcBef>
                <a:spcPct val="20000"/>
              </a:spcBef>
              <a:buSzPct val="93000"/>
              <a:buFontTx/>
              <a:buBlip>
                <a:blip r:embed="rId2"/>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fr-FR" sz="2400" dirty="0"/>
              <a:t>Une grande salle commune (ERP 5</a:t>
            </a:r>
            <a:r>
              <a:rPr lang="fr-FR" sz="2400" baseline="30000" dirty="0"/>
              <a:t>ème</a:t>
            </a:r>
            <a:r>
              <a:rPr lang="fr-FR" sz="2400" dirty="0"/>
              <a:t> cat)</a:t>
            </a:r>
          </a:p>
          <a:p>
            <a:pPr>
              <a:spcBef>
                <a:spcPts val="0"/>
              </a:spcBef>
            </a:pPr>
            <a:r>
              <a:rPr lang="fr-FR" sz="2400" dirty="0"/>
              <a:t>Un jardin commun</a:t>
            </a:r>
          </a:p>
          <a:p>
            <a:pPr>
              <a:spcBef>
                <a:spcPts val="0"/>
              </a:spcBef>
            </a:pPr>
            <a:r>
              <a:rPr lang="fr-FR" sz="2400" dirty="0"/>
              <a:t>Un système de coursives et paliers</a:t>
            </a:r>
          </a:p>
          <a:p>
            <a:pPr>
              <a:spcBef>
                <a:spcPts val="0"/>
              </a:spcBef>
            </a:pPr>
            <a:r>
              <a:rPr lang="fr-FR" sz="2400" dirty="0"/>
              <a:t>3 chambres d’amis</a:t>
            </a:r>
          </a:p>
          <a:p>
            <a:pPr>
              <a:spcBef>
                <a:spcPts val="0"/>
              </a:spcBef>
            </a:pPr>
            <a:r>
              <a:rPr lang="fr-FR" sz="2400" dirty="0"/>
              <a:t>3 buanderies</a:t>
            </a:r>
          </a:p>
          <a:p>
            <a:pPr>
              <a:spcBef>
                <a:spcPts val="0"/>
              </a:spcBef>
            </a:pPr>
            <a:r>
              <a:rPr lang="fr-FR" sz="2400" dirty="0"/>
              <a:t>Des équipements communs prévus : outillage, entretien… mais des véhicules partagés.</a:t>
            </a:r>
            <a:endParaRPr lang="fr-FR" sz="1800" dirty="0"/>
          </a:p>
        </p:txBody>
      </p:sp>
      <p:pic>
        <p:nvPicPr>
          <p:cNvPr id="8" name="Image 7">
            <a:extLst>
              <a:ext uri="{FF2B5EF4-FFF2-40B4-BE49-F238E27FC236}">
                <a16:creationId xmlns="" xmlns:a16="http://schemas.microsoft.com/office/drawing/2014/main" id="{A1593036-CA84-4BBE-952A-34A930A6F58B}"/>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92973" y="3002179"/>
            <a:ext cx="2735898" cy="3647863"/>
          </a:xfrm>
          <a:prstGeom prst="rect">
            <a:avLst/>
          </a:prstGeom>
        </p:spPr>
      </p:pic>
    </p:spTree>
    <p:extLst>
      <p:ext uri="{BB962C8B-B14F-4D97-AF65-F5344CB8AC3E}">
        <p14:creationId xmlns="" xmlns:p14="http://schemas.microsoft.com/office/powerpoint/2010/main" val="364648052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0" y="6143040"/>
            <a:ext cx="9143640" cy="714600"/>
          </a:xfrm>
          <a:prstGeom prst="rect">
            <a:avLst/>
          </a:prstGeom>
          <a:solidFill>
            <a:schemeClr val="bg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6" name="CustomShape 2"/>
          <p:cNvSpPr/>
          <p:nvPr/>
        </p:nvSpPr>
        <p:spPr>
          <a:xfrm>
            <a:off x="1486801" y="1262292"/>
            <a:ext cx="7526966" cy="1055998"/>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100000"/>
              </a:lnSpc>
              <a:spcBef>
                <a:spcPts val="479"/>
              </a:spcBef>
            </a:pPr>
            <a:r>
              <a:rPr lang="fr-FR" sz="2400" b="0" strike="noStrike" spc="-1" dirty="0">
                <a:solidFill>
                  <a:srgbClr val="000000"/>
                </a:solidFill>
                <a:uFill>
                  <a:solidFill>
                    <a:srgbClr val="FFFFFF"/>
                  </a:solidFill>
                </a:uFill>
                <a:latin typeface="+mj-lt"/>
              </a:rPr>
              <a:t>Les futurs habitants ont sélectionné l’architecte (TZU studio) et travaillé avec eux dans le cadre d’ateliers.</a:t>
            </a:r>
          </a:p>
        </p:txBody>
      </p:sp>
      <p:sp>
        <p:nvSpPr>
          <p:cNvPr id="211" name="CustomShape 4"/>
          <p:cNvSpPr/>
          <p:nvPr/>
        </p:nvSpPr>
        <p:spPr>
          <a:xfrm>
            <a:off x="107640" y="6474960"/>
            <a:ext cx="32400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200" b="1" strike="noStrike" spc="-1">
                <a:solidFill>
                  <a:srgbClr val="FFFFFF"/>
                </a:solidFill>
                <a:uFill>
                  <a:solidFill>
                    <a:srgbClr val="FFFFFF"/>
                  </a:solidFill>
                </a:uFill>
                <a:latin typeface="Calibri"/>
              </a:rPr>
              <a:t>Ecolline, Saint Dié</a:t>
            </a:r>
            <a:endParaRPr lang="fr-FR" sz="1200" b="0" strike="noStrike" spc="-1">
              <a:solidFill>
                <a:srgbClr val="000000"/>
              </a:solidFill>
              <a:uFill>
                <a:solidFill>
                  <a:srgbClr val="FFFFFF"/>
                </a:solidFill>
              </a:uFill>
              <a:latin typeface="Arial"/>
            </a:endParaRPr>
          </a:p>
        </p:txBody>
      </p:sp>
      <p:sp>
        <p:nvSpPr>
          <p:cNvPr id="212" name="CustomShape 5"/>
          <p:cNvSpPr/>
          <p:nvPr/>
        </p:nvSpPr>
        <p:spPr>
          <a:xfrm>
            <a:off x="6590520" y="6474960"/>
            <a:ext cx="246168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1200" b="1" strike="noStrike" spc="-1">
                <a:solidFill>
                  <a:srgbClr val="FFFFFF"/>
                </a:solidFill>
                <a:uFill>
                  <a:solidFill>
                    <a:srgbClr val="FFFFFF"/>
                  </a:solidFill>
                </a:uFill>
                <a:latin typeface="Calibri"/>
              </a:rPr>
              <a:t>Etoilie, Avignon</a:t>
            </a:r>
            <a:endParaRPr lang="fr-FR" sz="1200" b="0" strike="noStrike" spc="-1">
              <a:solidFill>
                <a:srgbClr val="000000"/>
              </a:solidFill>
              <a:uFill>
                <a:solidFill>
                  <a:srgbClr val="FFFFFF"/>
                </a:solidFill>
              </a:uFill>
              <a:latin typeface="Arial"/>
            </a:endParaRPr>
          </a:p>
        </p:txBody>
      </p:sp>
      <p:pic>
        <p:nvPicPr>
          <p:cNvPr id="3" name="Image 2">
            <a:extLst>
              <a:ext uri="{FF2B5EF4-FFF2-40B4-BE49-F238E27FC236}">
                <a16:creationId xmlns="" xmlns:a16="http://schemas.microsoft.com/office/drawing/2014/main" id="{2D20BD68-9C08-49EB-AA19-5A0D3B0220EA}"/>
              </a:ext>
            </a:extLst>
          </p:cNvPr>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130233" y="2084539"/>
            <a:ext cx="3515883" cy="2286764"/>
          </a:xfrm>
          <a:prstGeom prst="rect">
            <a:avLst/>
          </a:prstGeom>
        </p:spPr>
      </p:pic>
      <p:pic>
        <p:nvPicPr>
          <p:cNvPr id="5" name="Image 4">
            <a:extLst>
              <a:ext uri="{FF2B5EF4-FFF2-40B4-BE49-F238E27FC236}">
                <a16:creationId xmlns="" xmlns:a16="http://schemas.microsoft.com/office/drawing/2014/main" id="{44DA572D-4CEC-4133-BCC4-604818D41110}"/>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969466" y="4437115"/>
            <a:ext cx="4422753" cy="2304253"/>
          </a:xfrm>
          <a:prstGeom prst="rect">
            <a:avLst/>
          </a:prstGeom>
        </p:spPr>
      </p:pic>
      <p:pic>
        <p:nvPicPr>
          <p:cNvPr id="7" name="Image 6">
            <a:extLst>
              <a:ext uri="{FF2B5EF4-FFF2-40B4-BE49-F238E27FC236}">
                <a16:creationId xmlns="" xmlns:a16="http://schemas.microsoft.com/office/drawing/2014/main" id="{A4244ABA-999A-4E92-8D74-049B0B318538}"/>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3707904" y="2084538"/>
            <a:ext cx="2684315" cy="2188037"/>
          </a:xfrm>
          <a:prstGeom prst="rect">
            <a:avLst/>
          </a:prstGeom>
        </p:spPr>
      </p:pic>
      <p:pic>
        <p:nvPicPr>
          <p:cNvPr id="9" name="Image 8">
            <a:extLst>
              <a:ext uri="{FF2B5EF4-FFF2-40B4-BE49-F238E27FC236}">
                <a16:creationId xmlns="" xmlns:a16="http://schemas.microsoft.com/office/drawing/2014/main" id="{074E663F-CB4C-44B1-9EC7-E53FEE0AE47F}"/>
              </a:ext>
            </a:extLst>
          </p:cNvPr>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6491557" y="3005848"/>
            <a:ext cx="2535984" cy="3744416"/>
          </a:xfrm>
          <a:prstGeom prst="rect">
            <a:avLst/>
          </a:prstGeom>
        </p:spPr>
      </p:pic>
      <p:sp>
        <p:nvSpPr>
          <p:cNvPr id="2" name="Titre 1">
            <a:extLst>
              <a:ext uri="{FF2B5EF4-FFF2-40B4-BE49-F238E27FC236}">
                <a16:creationId xmlns="" xmlns:a16="http://schemas.microsoft.com/office/drawing/2014/main" id="{A9E6964D-0A5A-4327-BFC6-A9DD2DD06A07}"/>
              </a:ext>
            </a:extLst>
          </p:cNvPr>
          <p:cNvSpPr>
            <a:spLocks noGrp="1"/>
          </p:cNvSpPr>
          <p:nvPr>
            <p:ph type="ctrTitle"/>
          </p:nvPr>
        </p:nvSpPr>
        <p:spPr>
          <a:xfrm>
            <a:off x="1486801" y="346844"/>
            <a:ext cx="7272806" cy="797908"/>
          </a:xfrm>
        </p:spPr>
        <p:txBody>
          <a:bodyPr>
            <a:normAutofit/>
          </a:bodyPr>
          <a:lstStyle/>
          <a:p>
            <a:r>
              <a:rPr lang="fr-FR" sz="3600" dirty="0"/>
              <a:t>Une conception participative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73D535-5CCB-40E4-A240-63F9FA27053F}"/>
              </a:ext>
            </a:extLst>
          </p:cNvPr>
          <p:cNvSpPr>
            <a:spLocks noGrp="1"/>
          </p:cNvSpPr>
          <p:nvPr>
            <p:ph type="ctrTitle"/>
          </p:nvPr>
        </p:nvSpPr>
        <p:spPr/>
        <p:txBody>
          <a:bodyPr>
            <a:normAutofit fontScale="90000"/>
          </a:bodyPr>
          <a:lstStyle/>
          <a:p>
            <a:r>
              <a:rPr lang="fr-FR"/>
              <a:t/>
            </a:r>
            <a:br>
              <a:rPr lang="fr-FR"/>
            </a:br>
            <a:r>
              <a:rPr lang="fr-FR"/>
              <a:t/>
            </a:r>
            <a:br>
              <a:rPr lang="fr-FR"/>
            </a:br>
            <a:endParaRPr lang="fr-FR" dirty="0"/>
          </a:p>
        </p:txBody>
      </p:sp>
      <p:sp>
        <p:nvSpPr>
          <p:cNvPr id="6" name="Sous-titre 5">
            <a:extLst>
              <a:ext uri="{FF2B5EF4-FFF2-40B4-BE49-F238E27FC236}">
                <a16:creationId xmlns="" xmlns:a16="http://schemas.microsoft.com/office/drawing/2014/main" id="{7F991CB6-F22D-426A-B056-9D646509B5A9}"/>
              </a:ext>
            </a:extLst>
          </p:cNvPr>
          <p:cNvSpPr>
            <a:spLocks noGrp="1"/>
          </p:cNvSpPr>
          <p:nvPr>
            <p:ph type="subTitle" idx="1"/>
          </p:nvPr>
        </p:nvSpPr>
        <p:spPr>
          <a:xfrm>
            <a:off x="395536" y="548680"/>
            <a:ext cx="5904656" cy="2464284"/>
          </a:xfrm>
        </p:spPr>
        <p:txBody>
          <a:bodyPr>
            <a:normAutofit/>
          </a:bodyPr>
          <a:lstStyle/>
          <a:p>
            <a:pPr algn="l"/>
            <a:r>
              <a:rPr lang="fr-FR" sz="3200" b="1" dirty="0"/>
              <a:t>Au cœur du parc des Deux canaux</a:t>
            </a:r>
          </a:p>
          <a:p>
            <a:pPr algn="l"/>
            <a:r>
              <a:rPr lang="fr-FR" sz="2800" dirty="0">
                <a:sym typeface="Wingdings" panose="05000000000000000000" pitchFamily="2" charset="2"/>
              </a:rPr>
              <a:t> </a:t>
            </a:r>
            <a:r>
              <a:rPr lang="fr-FR" dirty="0"/>
              <a:t>Le projet s’inscrit au cœur d’un Parc </a:t>
            </a:r>
            <a:br>
              <a:rPr lang="fr-FR" dirty="0"/>
            </a:br>
            <a:r>
              <a:rPr lang="fr-FR" dirty="0"/>
              <a:t>public et de Jardins partagés auxquels </a:t>
            </a:r>
            <a:br>
              <a:rPr lang="fr-FR" dirty="0"/>
            </a:br>
            <a:r>
              <a:rPr lang="fr-FR" dirty="0"/>
              <a:t>les futurs habitants participent </a:t>
            </a:r>
            <a:br>
              <a:rPr lang="fr-FR" dirty="0"/>
            </a:br>
            <a:r>
              <a:rPr lang="fr-FR" dirty="0"/>
              <a:t>activement depuis leur livraison en </a:t>
            </a:r>
            <a:br>
              <a:rPr lang="fr-FR" dirty="0"/>
            </a:br>
            <a:r>
              <a:rPr lang="fr-FR" dirty="0"/>
              <a:t>2019 et 2020.</a:t>
            </a:r>
            <a:endParaRPr lang="fr-FR" u="sng" dirty="0"/>
          </a:p>
          <a:p>
            <a:pPr algn="l"/>
            <a:endParaRPr lang="fr-FR" sz="2800" dirty="0"/>
          </a:p>
          <a:p>
            <a:pPr algn="l"/>
            <a:endParaRPr lang="fr-FR" sz="3200" dirty="0"/>
          </a:p>
        </p:txBody>
      </p:sp>
      <p:pic>
        <p:nvPicPr>
          <p:cNvPr id="5" name="Image 4">
            <a:extLst>
              <a:ext uri="{FF2B5EF4-FFF2-40B4-BE49-F238E27FC236}">
                <a16:creationId xmlns="" xmlns:a16="http://schemas.microsoft.com/office/drawing/2014/main" id="{A14CEEC9-C3A4-4C9F-B65F-F561325B6C9B}"/>
              </a:ext>
            </a:extLst>
          </p:cNvPr>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179512" y="3119060"/>
            <a:ext cx="4248472" cy="3672408"/>
          </a:xfrm>
          <a:prstGeom prst="rect">
            <a:avLst/>
          </a:prstGeom>
        </p:spPr>
      </p:pic>
      <p:pic>
        <p:nvPicPr>
          <p:cNvPr id="8" name="Image 7">
            <a:extLst>
              <a:ext uri="{FF2B5EF4-FFF2-40B4-BE49-F238E27FC236}">
                <a16:creationId xmlns="" xmlns:a16="http://schemas.microsoft.com/office/drawing/2014/main" id="{BBF22DF4-6BF0-452C-A7E8-6DD989BFFE8F}"/>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4571999" y="3119061"/>
            <a:ext cx="4386661" cy="3646548"/>
          </a:xfrm>
          <a:prstGeom prst="rect">
            <a:avLst/>
          </a:prstGeom>
        </p:spPr>
      </p:pic>
      <p:pic>
        <p:nvPicPr>
          <p:cNvPr id="14" name="Image 13">
            <a:extLst>
              <a:ext uri="{FF2B5EF4-FFF2-40B4-BE49-F238E27FC236}">
                <a16:creationId xmlns="" xmlns:a16="http://schemas.microsoft.com/office/drawing/2014/main" id="{7C3C21A7-10E7-4084-BA99-09AAA0554C28}"/>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580112" y="1210574"/>
            <a:ext cx="3355027" cy="1802390"/>
          </a:xfrm>
          <a:prstGeom prst="rect">
            <a:avLst/>
          </a:prstGeom>
        </p:spPr>
      </p:pic>
    </p:spTree>
    <p:extLst>
      <p:ext uri="{BB962C8B-B14F-4D97-AF65-F5344CB8AC3E}">
        <p14:creationId xmlns="" xmlns:p14="http://schemas.microsoft.com/office/powerpoint/2010/main" val="688803719"/>
      </p:ext>
    </p:extLst>
  </p:cSld>
  <p:clrMapOvr>
    <a:masterClrMapping/>
  </p:clrMapOvr>
</p:sld>
</file>

<file path=ppt/theme/theme1.xml><?xml version="1.0" encoding="utf-8"?>
<a:theme xmlns:a="http://schemas.openxmlformats.org/drawingml/2006/main" name="Thème Regai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12274</TotalTime>
  <Words>502</Words>
  <Application>Microsoft Office PowerPoint</Application>
  <PresentationFormat>Affichage à l'écran (4:3)</PresentationFormat>
  <Paragraphs>77</Paragraphs>
  <Slides>11</Slides>
  <Notes>6</Notes>
  <HiddenSlides>0</HiddenSlides>
  <MMClips>0</MMClips>
  <ScaleCrop>false</ScaleCrop>
  <HeadingPairs>
    <vt:vector size="4" baseType="variant">
      <vt:variant>
        <vt:lpstr>Thème</vt:lpstr>
      </vt:variant>
      <vt:variant>
        <vt:i4>2</vt:i4>
      </vt:variant>
      <vt:variant>
        <vt:lpstr>Titres des diapositives</vt:lpstr>
      </vt:variant>
      <vt:variant>
        <vt:i4>11</vt:i4>
      </vt:variant>
    </vt:vector>
  </HeadingPairs>
  <TitlesOfParts>
    <vt:vector size="13" baseType="lpstr">
      <vt:lpstr>Thème Regain</vt:lpstr>
      <vt:lpstr>Thème Office</vt:lpstr>
      <vt:lpstr>Diapositive 1</vt:lpstr>
      <vt:lpstr>La démarche de l'habitat participatif</vt:lpstr>
      <vt:lpstr>Les bailleurs et l’Habitat participatif…</vt:lpstr>
      <vt:lpstr>Une démarche initiée par la Ville de Mallemort</vt:lpstr>
      <vt:lpstr>La constitution du collectif d’habitants</vt:lpstr>
      <vt:lpstr>Diapositive 6</vt:lpstr>
      <vt:lpstr>Diapositive 7</vt:lpstr>
      <vt:lpstr>Une conception participative</vt:lpstr>
      <vt:lpstr>  </vt:lpstr>
      <vt:lpstr>Témoignages d’habitants…</vt:lpstr>
      <vt:lpstr>Les échéances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regain</dc:creator>
  <cp:lastModifiedBy>Utilisateur</cp:lastModifiedBy>
  <cp:revision>295</cp:revision>
  <dcterms:created xsi:type="dcterms:W3CDTF">2014-10-22T09:47:58Z</dcterms:created>
  <dcterms:modified xsi:type="dcterms:W3CDTF">2021-05-26T18:54:23Z</dcterms:modified>
</cp:coreProperties>
</file>