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81" r:id="rId3"/>
    <p:sldId id="267" r:id="rId4"/>
    <p:sldId id="259" r:id="rId5"/>
    <p:sldId id="268" r:id="rId6"/>
    <p:sldId id="269" r:id="rId7"/>
    <p:sldId id="270" r:id="rId8"/>
    <p:sldId id="282" r:id="rId9"/>
    <p:sldId id="272" r:id="rId10"/>
    <p:sldId id="276" r:id="rId11"/>
    <p:sldId id="277" r:id="rId12"/>
    <p:sldId id="278" r:id="rId13"/>
    <p:sldId id="279" r:id="rId14"/>
    <p:sldId id="280" r:id="rId15"/>
    <p:sldId id="271" r:id="rId16"/>
    <p:sldId id="26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40A"/>
    <a:srgbClr val="F8BBA7"/>
    <a:srgbClr val="E54235"/>
    <a:srgbClr val="A9A3A0"/>
    <a:srgbClr val="222D3E"/>
    <a:srgbClr val="FFF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5918" autoAdjust="0"/>
  </p:normalViewPr>
  <p:slideViewPr>
    <p:cSldViewPr snapToGrid="0">
      <p:cViewPr varScale="1">
        <p:scale>
          <a:sx n="123" d="100"/>
          <a:sy n="123" d="100"/>
        </p:scale>
        <p:origin x="96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95C567F-0635-7243-BCCB-454D52CC6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B1EA8B-A514-7048-96B9-7A6CA07A3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E478-A7E4-C843-8DFA-5DEFF4A0700C}" type="datetimeFigureOut">
              <a:rPr lang="fr-FR" smtClean="0"/>
              <a:t>12/07/2021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52E7EA-146B-BD4C-99A1-60A9C5699B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AD2200-02DE-E244-832C-E21F2886E5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B3614-926C-A64C-9AC1-07771FFD4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2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773B-C8C1-7D48-BF7C-57200F04DD83}" type="datetimeFigureOut">
              <a:rPr lang="fr-FR" smtClean="0"/>
              <a:t>12/07/2021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A36CB-212F-DD4F-B91F-20D8ED5B8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0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36CB-212F-DD4F-B91F-20D8ED5B89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92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FE9355F-48D5-E64A-8DB2-798488FD9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ACC6F1-9F4B-4D84-A4BA-FDF8BE80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142" y="5214550"/>
            <a:ext cx="9144000" cy="102795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02F3A-E68C-4271-8D90-604B254C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12/07/2021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3929E-8243-4CA4-BB35-F887A60D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2E598-9E99-4304-987D-25D439FB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939364D2-4C98-2C43-8256-D2F5F700F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89" y="787799"/>
            <a:ext cx="9903106" cy="4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1B11C8E-0C8B-D649-BF99-A441B5EC0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55A87D-42CC-4D76-8690-7EE8A03C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658" y="1731684"/>
            <a:ext cx="5317473" cy="351164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09351-EBB9-42E1-90B8-F927AB2F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6658" y="5243332"/>
            <a:ext cx="5317474" cy="846318"/>
          </a:xfrm>
        </p:spPr>
        <p:txBody>
          <a:bodyPr/>
          <a:lstStyle>
            <a:lvl1pPr marL="0" indent="0">
              <a:buNone/>
              <a:defRPr sz="2400">
                <a:solidFill>
                  <a:srgbClr val="A9A3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A789C-3CD7-496E-82D9-CE527A63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12/07/2021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AA170-1B64-4CF6-A21A-21A8919E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550CE227-7E9A-5C47-8EA2-FCE21C8646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50" y="-2124422"/>
            <a:ext cx="8369300" cy="12491988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089AB7-C86D-D548-8F38-E3A86BCF3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30" y="266663"/>
            <a:ext cx="2744165" cy="14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9387F-4C83-470C-A976-BECF8C5C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878" y="365125"/>
            <a:ext cx="8737922" cy="1325563"/>
          </a:xfrm>
        </p:spPr>
        <p:txBody>
          <a:bodyPr/>
          <a:lstStyle>
            <a:lvl1pPr>
              <a:defRPr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A397B-E7F9-455F-96AD-295D4338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028CA-EB64-4B70-84AA-7CE2564C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12/07/2021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69D0B2-E20D-413A-87A3-DCEB2375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C2A05-12C8-46B5-9CA1-E808EABD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F101D2C2-24CE-3344-8070-803627AC1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336177" cy="11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91DA1-1A31-4B8C-99DA-FE31DE18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108" y="365125"/>
            <a:ext cx="8934691" cy="1325563"/>
          </a:xfrm>
        </p:spPr>
        <p:txBody>
          <a:bodyPr/>
          <a:lstStyle>
            <a:lvl1pPr>
              <a:defRPr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F832C-D56F-4DF0-A453-3B4BCB9CA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177E89-A7BF-40F7-A30F-138DE4B6E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3CB1C6-09FD-4668-9BD8-A77C93A7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12/07/2021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977020-BE32-4A38-BDE0-990F60DC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4E68F8-3800-4936-B6C3-92A6B13C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12518C48-B12B-3840-8866-7EA07FE5F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336177" cy="11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3D6F49-8B68-4E23-B4FE-951A6E2C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6" y="365125"/>
            <a:ext cx="10427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968607-4FE6-4F06-BED0-A55D6026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5085E-9BEE-44F9-BC3A-655632D0F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DDA9-F951-4278-8AC4-CB5363FAB781}" type="datetimeFigureOut">
              <a:rPr lang="fr-FR" smtClean="0"/>
              <a:t>12/07/2021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E0B220-ABD4-4791-999F-3FB5BE2D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4E289-D566-47D4-BAE5-FA8D6FD22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4E0E4A-A6BE-A544-B773-83FC020573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B3D6755-7B46-A94F-BCCF-AA10989DE779}"/>
              </a:ext>
            </a:extLst>
          </p:cNvPr>
          <p:cNvSpPr txBox="1"/>
          <p:nvPr/>
        </p:nvSpPr>
        <p:spPr>
          <a:xfrm>
            <a:off x="181672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9h00</a:t>
            </a:r>
          </a:p>
        </p:txBody>
      </p:sp>
    </p:spTree>
    <p:extLst>
      <p:ext uri="{BB962C8B-B14F-4D97-AF65-F5344CB8AC3E}">
        <p14:creationId xmlns:p14="http://schemas.microsoft.com/office/powerpoint/2010/main" val="163608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58" y="2085919"/>
            <a:ext cx="9852639" cy="4419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>
                <a:solidFill>
                  <a:srgbClr val="6C140A"/>
                </a:solidFill>
              </a:rPr>
              <a:t>Pensée n°1</a:t>
            </a:r>
            <a:r>
              <a:rPr lang="fr-FR" sz="3600" dirty="0">
                <a:solidFill>
                  <a:srgbClr val="6C140A"/>
                </a:solidFill>
              </a:rPr>
              <a:t> </a:t>
            </a:r>
          </a:p>
          <a:p>
            <a:pPr marL="0" indent="0" algn="ctr">
              <a:buNone/>
            </a:pPr>
            <a:endParaRPr lang="fr-FR" sz="10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r>
              <a:rPr lang="fr-FR" sz="5400" dirty="0">
                <a:solidFill>
                  <a:srgbClr val="6C140A"/>
                </a:solidFill>
              </a:rPr>
              <a:t>Un collectif d’habitants doit s’organiser pour veiller sur un voisin dépendant.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603D08-7963-5044-97B8-3F4936D2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EE5DCC-2C8E-9C4C-8C85-E7365915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A410C357-7571-3D48-8A36-C7692D64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DÉBAT MOUVANT</a:t>
            </a:r>
            <a:endParaRPr lang="fr-FR" sz="48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41" y="2098340"/>
            <a:ext cx="10355517" cy="2852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>
                <a:solidFill>
                  <a:srgbClr val="6C140A"/>
                </a:solidFill>
              </a:rPr>
              <a:t>Pensée n°2</a:t>
            </a:r>
            <a:r>
              <a:rPr lang="fr-FR" sz="3600" dirty="0">
                <a:solidFill>
                  <a:srgbClr val="6C140A"/>
                </a:solidFill>
              </a:rPr>
              <a:t> </a:t>
            </a:r>
          </a:p>
          <a:p>
            <a:pPr marL="0" indent="0" algn="ctr">
              <a:buNone/>
            </a:pPr>
            <a:endParaRPr lang="fr-FR" sz="12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r>
              <a:rPr lang="fr-FR" sz="5400" dirty="0">
                <a:solidFill>
                  <a:srgbClr val="6C140A"/>
                </a:solidFill>
              </a:rPr>
              <a:t>Un collectif d’habitants peut se séparer d’un habitant qui a des troubles cognitifs ou une importante dépendance.</a:t>
            </a:r>
          </a:p>
          <a:p>
            <a:pPr marL="0" indent="0" algn="ctr">
              <a:buNone/>
            </a:pPr>
            <a:endParaRPr lang="fr-FR" sz="6000" dirty="0">
              <a:solidFill>
                <a:srgbClr val="6C140A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B2C958F-84E5-4644-99EC-AFF5B681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DÉBAT MOUVANT</a:t>
            </a:r>
            <a:endParaRPr lang="fr-FR" sz="4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A0AD0F-9C05-CB43-AD4B-E6F9673B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139414-9939-9F40-AA2D-DDF2B8415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30" y="2125635"/>
            <a:ext cx="8849139" cy="3850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>
                <a:solidFill>
                  <a:srgbClr val="6C140A"/>
                </a:solidFill>
              </a:rPr>
              <a:t>Pensée n°3</a:t>
            </a:r>
          </a:p>
          <a:p>
            <a:pPr marL="0" indent="0" algn="ctr">
              <a:buNone/>
            </a:pPr>
            <a:endParaRPr lang="fr-FR" sz="11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r>
              <a:rPr lang="fr-FR" sz="5400" dirty="0">
                <a:solidFill>
                  <a:srgbClr val="6C140A"/>
                </a:solidFill>
              </a:rPr>
              <a:t>L’habitat participatif doit permettre de mourir chez soi.</a:t>
            </a:r>
          </a:p>
          <a:p>
            <a:pPr marL="0" indent="0" algn="ctr">
              <a:buNone/>
            </a:pPr>
            <a:endParaRPr lang="fr-FR" sz="6000" dirty="0">
              <a:solidFill>
                <a:srgbClr val="6C140A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BCA967-31B6-8449-A643-77F75BB77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388425-8DCE-4843-826D-82C57828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5690292-72E5-1C43-AF89-B62AF9E3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DÉBAT MOUVANT</a:t>
            </a:r>
            <a:endParaRPr lang="fr-FR" sz="48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272" y="2113215"/>
            <a:ext cx="9607455" cy="3770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>
                <a:solidFill>
                  <a:srgbClr val="6C140A"/>
                </a:solidFill>
              </a:rPr>
              <a:t>Pensée n°4</a:t>
            </a:r>
          </a:p>
          <a:p>
            <a:pPr marL="0" indent="0" algn="ctr">
              <a:buNone/>
            </a:pPr>
            <a:endParaRPr lang="fr-FR" sz="10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r>
              <a:rPr lang="fr-FR" sz="5400" dirty="0">
                <a:solidFill>
                  <a:srgbClr val="6C140A"/>
                </a:solidFill>
              </a:rPr>
              <a:t>Anticiper ma vieillesse et ma possible dépendance est de ma responsabilité.</a:t>
            </a:r>
          </a:p>
          <a:p>
            <a:pPr marL="0" indent="0" algn="ctr">
              <a:buNone/>
            </a:pPr>
            <a:endParaRPr lang="fr-FR" sz="6000" dirty="0">
              <a:solidFill>
                <a:srgbClr val="6C140A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F42F48-B83F-844A-8E7A-DA918DE1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9F770F-22A9-C34B-8AF2-7B413EE0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3696254-9199-C34B-98D0-89F6BBD2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DÉBAT MOUVANT</a:t>
            </a:r>
            <a:endParaRPr lang="fr-FR" sz="48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9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681" y="2083944"/>
            <a:ext cx="9158637" cy="3197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>
                <a:solidFill>
                  <a:srgbClr val="6C140A"/>
                </a:solidFill>
              </a:rPr>
              <a:t>Pensée n°5</a:t>
            </a:r>
          </a:p>
          <a:p>
            <a:pPr marL="0" indent="0" algn="ctr">
              <a:buNone/>
            </a:pPr>
            <a:endParaRPr lang="fr-FR" sz="10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r>
              <a:rPr lang="fr-FR" sz="5400" dirty="0">
                <a:solidFill>
                  <a:srgbClr val="6C140A"/>
                </a:solidFill>
              </a:rPr>
              <a:t>On peut toujours compter sur ses voisins en cas de pépin.</a:t>
            </a:r>
          </a:p>
          <a:p>
            <a:pPr marL="0" indent="0" algn="ctr">
              <a:buNone/>
            </a:pPr>
            <a:endParaRPr lang="fr-FR" sz="60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endParaRPr lang="fr-FR" sz="6000" dirty="0">
              <a:solidFill>
                <a:srgbClr val="6C140A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32E92E-F116-2447-9C22-DFBAE1093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EA8709-F8DB-574D-889F-02D97ABF0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2DB3C85-386C-7440-9190-8624F628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DÉBAT MOUVANT</a:t>
            </a:r>
            <a:endParaRPr lang="fr-FR" sz="48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9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75A9E-41E4-C84D-8C30-96848AB0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3087"/>
            <a:ext cx="10515600" cy="46780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6600" dirty="0">
                <a:solidFill>
                  <a:srgbClr val="222D3E"/>
                </a:solidFill>
              </a:rPr>
              <a:t>Pascale BOURGEAISEAU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2400" dirty="0">
              <a:solidFill>
                <a:srgbClr val="222D3E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dirty="0">
                <a:solidFill>
                  <a:srgbClr val="6C140A"/>
                </a:solidFill>
              </a:rPr>
              <a:t>RECHERCHE ACTION PARTICIPATIVE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dirty="0">
              <a:solidFill>
                <a:srgbClr val="6C140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dirty="0">
              <a:solidFill>
                <a:srgbClr val="6C140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dirty="0">
              <a:solidFill>
                <a:srgbClr val="6C140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dirty="0">
              <a:solidFill>
                <a:srgbClr val="6C140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dirty="0">
                <a:solidFill>
                  <a:srgbClr val="6C140A"/>
                </a:solidFill>
              </a:rPr>
              <a:t>Association Hal’âge 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4000" dirty="0"/>
          </a:p>
          <a:p>
            <a:pPr algn="ctr">
              <a:spcBef>
                <a:spcPts val="0"/>
              </a:spcBef>
              <a:buFontTx/>
              <a:buChar char="-"/>
            </a:pPr>
            <a:endParaRPr lang="fr-FR" dirty="0">
              <a:solidFill>
                <a:srgbClr val="222D3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00218-7AB6-D74B-A928-5D08E567B336}"/>
              </a:ext>
            </a:extLst>
          </p:cNvPr>
          <p:cNvSpPr/>
          <p:nvPr/>
        </p:nvSpPr>
        <p:spPr>
          <a:xfrm>
            <a:off x="5794844" y="5669896"/>
            <a:ext cx="108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10’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66CFA1-1B22-024B-9A01-4D2EBD8FB0D6}"/>
              </a:ext>
            </a:extLst>
          </p:cNvPr>
          <p:cNvSpPr txBox="1"/>
          <p:nvPr/>
        </p:nvSpPr>
        <p:spPr>
          <a:xfrm>
            <a:off x="128664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10h10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8E1CE9-DC49-8143-8A16-F37C2728823E}"/>
              </a:ext>
            </a:extLst>
          </p:cNvPr>
          <p:cNvSpPr txBox="1"/>
          <p:nvPr/>
        </p:nvSpPr>
        <p:spPr>
          <a:xfrm>
            <a:off x="11353800" y="47674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10h20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32CC2F-1CB3-1C4E-AF2C-44DA3CFC9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E40F64-3DFF-BE47-9B1A-9FD37B61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14AB1A50-41FB-394D-952C-8EAACA63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FOCUS</a:t>
            </a:r>
            <a:endParaRPr lang="fr-FR" sz="4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E31C42-8B6E-9844-A757-857CE3D6F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9" y="3806190"/>
            <a:ext cx="4064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0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927" y="5494613"/>
            <a:ext cx="10266146" cy="103367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r-FR" dirty="0"/>
              <a:t>Texte (10 lignes max), mots clefs  </a:t>
            </a:r>
          </a:p>
          <a:p>
            <a:pPr marL="457200" lvl="1" indent="0" algn="ctr">
              <a:buNone/>
            </a:pPr>
            <a:r>
              <a:rPr lang="fr-FR" dirty="0"/>
              <a:t>qui partagent une représentation de </a:t>
            </a:r>
            <a:r>
              <a:rPr lang="fr-FR" b="1" dirty="0"/>
              <a:t>votre habitat idéal pour vos vieux jours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E9AC9D7-A642-6746-B6FE-D65C4519B2F8}"/>
              </a:ext>
            </a:extLst>
          </p:cNvPr>
          <p:cNvSpPr txBox="1">
            <a:spLocks/>
          </p:cNvSpPr>
          <p:nvPr/>
        </p:nvSpPr>
        <p:spPr>
          <a:xfrm>
            <a:off x="1235836" y="2351550"/>
            <a:ext cx="9720328" cy="352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E542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 dirty="0">
                <a:solidFill>
                  <a:srgbClr val="6C140A"/>
                </a:solidFill>
              </a:rPr>
              <a:t>Et vous, comment envisagez-vous vos vieux jours, qu’est ce qui vous est essentiel et/ou indispensable? </a:t>
            </a:r>
          </a:p>
          <a:p>
            <a:pPr marL="0" indent="0" algn="ctr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8435E4-A83E-C845-952D-14931A01CCF1}"/>
              </a:ext>
            </a:extLst>
          </p:cNvPr>
          <p:cNvSpPr txBox="1"/>
          <p:nvPr/>
        </p:nvSpPr>
        <p:spPr>
          <a:xfrm>
            <a:off x="128664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10h20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B24A2C-F1E0-B347-A63B-BC40A790DEA4}"/>
              </a:ext>
            </a:extLst>
          </p:cNvPr>
          <p:cNvSpPr txBox="1"/>
          <p:nvPr/>
        </p:nvSpPr>
        <p:spPr>
          <a:xfrm>
            <a:off x="11353800" y="47674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10h30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7A1866-4F03-284F-BE6D-CC9816ED5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E2C728-0907-8F4F-A845-EB56007F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5B78535F-C20F-D049-BB04-DB853799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FRESQUE</a:t>
            </a:r>
            <a:endParaRPr lang="fr-FR" sz="48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7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B215EE2-0730-CE4D-9C9E-11898CC4915A}"/>
              </a:ext>
            </a:extLst>
          </p:cNvPr>
          <p:cNvSpPr txBox="1"/>
          <p:nvPr/>
        </p:nvSpPr>
        <p:spPr>
          <a:xfrm>
            <a:off x="10740788" y="1064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D77A8A-78A3-0342-ADAD-330AA241F736}"/>
              </a:ext>
            </a:extLst>
          </p:cNvPr>
          <p:cNvSpPr txBox="1"/>
          <p:nvPr/>
        </p:nvSpPr>
        <p:spPr>
          <a:xfrm>
            <a:off x="10658901" y="668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21F9F0F-B289-B043-8980-01CE41DD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610" y="2007114"/>
            <a:ext cx="5624464" cy="3511648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CHEZ SOI JUSQU'AU BOUT DE LA VIE.</a:t>
            </a:r>
            <a:r>
              <a:rPr lang="fr-FR" sz="3600" dirty="0">
                <a:solidFill>
                  <a:srgbClr val="0070C0"/>
                </a:solidFill>
              </a:rPr>
              <a:t>..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1800" dirty="0">
                <a:solidFill>
                  <a:srgbClr val="0070C0"/>
                </a:solidFill>
              </a:rPr>
              <a:t> 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6C140A"/>
                </a:solidFill>
              </a:rPr>
              <a:t>Quelle part d'inclusif dans l'habitat participatif ?</a:t>
            </a:r>
            <a:br>
              <a:rPr lang="fr-FR" sz="3600" dirty="0">
                <a:solidFill>
                  <a:srgbClr val="6C140A"/>
                </a:solidFill>
              </a:rPr>
            </a:br>
            <a:r>
              <a:rPr lang="fr-FR" sz="3600" dirty="0">
                <a:solidFill>
                  <a:srgbClr val="6C140A"/>
                </a:solidFill>
              </a:rPr>
              <a:t>Quelle part de participatif dans l'habitat inclusif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4113FB-DDB1-1540-96C9-151DDA92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58" y="5900899"/>
            <a:ext cx="521743" cy="7934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DB360AC-C4EB-B641-BD49-C4F8BC07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104" y="6153305"/>
            <a:ext cx="1426921" cy="5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" y="365125"/>
            <a:ext cx="10479157" cy="1325563"/>
          </a:xfrm>
        </p:spPr>
        <p:txBody>
          <a:bodyPr/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L’ ATELIER</a:t>
            </a:r>
            <a:br>
              <a:rPr lang="fr-FR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durée: 1h30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177687"/>
            <a:ext cx="10869950" cy="32084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6C140A"/>
                </a:solidFill>
              </a:rPr>
              <a:t>Extrait du documentaire « Mes vieux jours avec vous »</a:t>
            </a:r>
          </a:p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6C140A"/>
                </a:solidFill>
              </a:rPr>
              <a:t>Témoignages</a:t>
            </a:r>
          </a:p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6C140A"/>
                </a:solidFill>
              </a:rPr>
              <a:t>Débat mouvant (jeu participatif)</a:t>
            </a:r>
          </a:p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6C140A"/>
                </a:solidFill>
              </a:rPr>
              <a:t>Focus sur la recherche action participative </a:t>
            </a:r>
            <a:r>
              <a:rPr lang="fr-FR" sz="3600" dirty="0" err="1">
                <a:solidFill>
                  <a:srgbClr val="6C140A"/>
                </a:solidFill>
              </a:rPr>
              <a:t>RAPSoDI</a:t>
            </a:r>
            <a:r>
              <a:rPr lang="fr-FR" sz="3600" cap="small" dirty="0" err="1">
                <a:solidFill>
                  <a:srgbClr val="6C140A"/>
                </a:solidFill>
              </a:rPr>
              <a:t>â</a:t>
            </a:r>
            <a:endParaRPr lang="fr-FR" sz="3600" dirty="0">
              <a:solidFill>
                <a:srgbClr val="6C140A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6C140A"/>
                </a:solidFill>
              </a:rPr>
              <a:t>Fresque: collecte de vos participations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5D9C3F-77F1-2D43-A342-7C8590FE3F14}"/>
              </a:ext>
            </a:extLst>
          </p:cNvPr>
          <p:cNvSpPr txBox="1"/>
          <p:nvPr/>
        </p:nvSpPr>
        <p:spPr>
          <a:xfrm>
            <a:off x="181672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9h05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C4DE57-0204-8743-8859-E799C77EDCEF}"/>
              </a:ext>
            </a:extLst>
          </p:cNvPr>
          <p:cNvSpPr txBox="1"/>
          <p:nvPr/>
        </p:nvSpPr>
        <p:spPr>
          <a:xfrm>
            <a:off x="11479150" y="48593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9h07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E9CF3A-0E28-874C-AD57-B22AAE93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1BEF7C-E09B-B64D-8696-4CD33D3D7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7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878" y="365125"/>
            <a:ext cx="9394152" cy="1325563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LES ORGANISATEURS DE CET ATELIER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0A3497-D911-1249-A8B6-692B984CAF33}"/>
              </a:ext>
            </a:extLst>
          </p:cNvPr>
          <p:cNvSpPr txBox="1"/>
          <p:nvPr/>
        </p:nvSpPr>
        <p:spPr>
          <a:xfrm>
            <a:off x="2436947" y="5734677"/>
            <a:ext cx="298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www.toits-union.fr</a:t>
            </a:r>
          </a:p>
          <a:p>
            <a:r>
              <a:rPr lang="fr-FR" dirty="0"/>
              <a:t>Email : info@toits-union.fr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510B4AE-0AB4-404D-8CFA-C401104E0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68" y="1898697"/>
            <a:ext cx="1888261" cy="28687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E226F5F-390B-2D48-B62D-B26F7D806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825" y="2684359"/>
            <a:ext cx="3898877" cy="148928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155255C-CA2C-3A4B-B6D5-5B5CC33A6239}"/>
              </a:ext>
            </a:extLst>
          </p:cNvPr>
          <p:cNvSpPr txBox="1"/>
          <p:nvPr/>
        </p:nvSpPr>
        <p:spPr>
          <a:xfrm>
            <a:off x="6480007" y="5734676"/>
            <a:ext cx="28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www.halage.info</a:t>
            </a:r>
          </a:p>
          <a:p>
            <a:r>
              <a:rPr lang="fr-FR" dirty="0"/>
              <a:t>Email : contact@halage.info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A6EC1D-8E65-8540-ADD3-1A4632382E88}"/>
              </a:ext>
            </a:extLst>
          </p:cNvPr>
          <p:cNvSpPr txBox="1"/>
          <p:nvPr/>
        </p:nvSpPr>
        <p:spPr>
          <a:xfrm>
            <a:off x="181672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9h07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01EC38-F214-E442-9536-2FCF318F8C3D}"/>
              </a:ext>
            </a:extLst>
          </p:cNvPr>
          <p:cNvSpPr txBox="1"/>
          <p:nvPr/>
        </p:nvSpPr>
        <p:spPr>
          <a:xfrm>
            <a:off x="11353800" y="47674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9h10</a:t>
            </a:r>
          </a:p>
        </p:txBody>
      </p:sp>
    </p:spTree>
    <p:extLst>
      <p:ext uri="{BB962C8B-B14F-4D97-AF65-F5344CB8AC3E}">
        <p14:creationId xmlns:p14="http://schemas.microsoft.com/office/powerpoint/2010/main" val="279351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75A9E-41E4-C84D-8C30-96848AB0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43" y="1894640"/>
            <a:ext cx="10515600" cy="194040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3600" dirty="0">
                <a:solidFill>
                  <a:srgbClr val="6C140A"/>
                </a:solidFill>
              </a:rPr>
              <a:t>Documentaire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dirty="0">
                <a:solidFill>
                  <a:srgbClr val="6C140A"/>
                </a:solidFill>
              </a:rPr>
              <a:t> réalisé par Véronique GARCIA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dirty="0">
                <a:solidFill>
                  <a:srgbClr val="6C140A"/>
                </a:solidFill>
              </a:rPr>
              <a:t>Produit par Carole Mangold et Y.N Productions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dirty="0">
                <a:solidFill>
                  <a:srgbClr val="6C140A"/>
                </a:solidFill>
              </a:rPr>
              <a:t>2020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94827A8-0DDC-CC43-87C5-DCA27A22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003" y="478691"/>
            <a:ext cx="8862391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MES VIEUX JOURS AVEC VOUS </a:t>
            </a:r>
            <a:br>
              <a:rPr lang="fr-FR" sz="4800" dirty="0">
                <a:solidFill>
                  <a:srgbClr val="0070C0"/>
                </a:solidFill>
              </a:rPr>
            </a:b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EXTRAIT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880FC-5F84-6443-96A0-993C12F9B3A4}"/>
              </a:ext>
            </a:extLst>
          </p:cNvPr>
          <p:cNvSpPr/>
          <p:nvPr/>
        </p:nvSpPr>
        <p:spPr>
          <a:xfrm>
            <a:off x="8000999" y="5780473"/>
            <a:ext cx="4009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28’20 à 38’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49B1BD9-5E17-434A-9840-5CBC0E907239}"/>
              </a:ext>
            </a:extLst>
          </p:cNvPr>
          <p:cNvSpPr/>
          <p:nvPr/>
        </p:nvSpPr>
        <p:spPr>
          <a:xfrm>
            <a:off x="5638799" y="4273826"/>
            <a:ext cx="914400" cy="914400"/>
          </a:xfrm>
          <a:prstGeom prst="ellipse">
            <a:avLst/>
          </a:prstGeom>
          <a:solidFill>
            <a:srgbClr val="E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BA974A39-453F-CA47-8D16-BDAFCBEB97CD}"/>
              </a:ext>
            </a:extLst>
          </p:cNvPr>
          <p:cNvSpPr/>
          <p:nvPr/>
        </p:nvSpPr>
        <p:spPr>
          <a:xfrm rot="13315064">
            <a:off x="5827068" y="4541606"/>
            <a:ext cx="378837" cy="3788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34E7E6-44B9-4340-943D-0268A4B76E4B}"/>
              </a:ext>
            </a:extLst>
          </p:cNvPr>
          <p:cNvSpPr txBox="1"/>
          <p:nvPr/>
        </p:nvSpPr>
        <p:spPr>
          <a:xfrm>
            <a:off x="181672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9h10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057CFF-1C64-204F-8015-54D005AB861A}"/>
              </a:ext>
            </a:extLst>
          </p:cNvPr>
          <p:cNvSpPr txBox="1"/>
          <p:nvPr/>
        </p:nvSpPr>
        <p:spPr>
          <a:xfrm>
            <a:off x="11353800" y="47674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9h20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A10EBCB-D781-BE4F-99D3-707F38E1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9BB6F7E-7483-5845-8770-58551E91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94827A8-0DDC-CC43-87C5-DCA27A22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TEMOIGNAGE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747708F-C6F9-A14C-AF84-71EB760C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0"/>
            <a:ext cx="10515600" cy="23820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7800" dirty="0">
                <a:solidFill>
                  <a:srgbClr val="222D3E"/>
                </a:solidFill>
              </a:rPr>
              <a:t>Marie-Claire GALLAND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6C140A"/>
                </a:solidFill>
              </a:rPr>
              <a:t>Membre de l’association Toits d’union</a:t>
            </a:r>
          </a:p>
          <a:p>
            <a:pPr marL="0" indent="0" algn="ctr">
              <a:buNone/>
            </a:pPr>
            <a:endParaRPr lang="fr-FR" sz="20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r>
              <a:rPr lang="fr-FR" sz="4200" dirty="0">
                <a:solidFill>
                  <a:srgbClr val="6C140A"/>
                </a:solidFill>
              </a:rPr>
              <a:t>Quel serait mon habitat participatif idéal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A4F7E-4DBC-EB47-8229-3CAEB3C0ECB5}"/>
              </a:ext>
            </a:extLst>
          </p:cNvPr>
          <p:cNvSpPr/>
          <p:nvPr/>
        </p:nvSpPr>
        <p:spPr>
          <a:xfrm>
            <a:off x="5592525" y="4925345"/>
            <a:ext cx="108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10’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36EF85-FB6E-0140-BE9C-8F837F43C5BF}"/>
              </a:ext>
            </a:extLst>
          </p:cNvPr>
          <p:cNvSpPr txBox="1"/>
          <p:nvPr/>
        </p:nvSpPr>
        <p:spPr>
          <a:xfrm>
            <a:off x="181672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7BF737-4CC2-EE47-965D-793329960EF7}"/>
              </a:ext>
            </a:extLst>
          </p:cNvPr>
          <p:cNvSpPr txBox="1"/>
          <p:nvPr/>
        </p:nvSpPr>
        <p:spPr>
          <a:xfrm>
            <a:off x="11353800" y="47674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9h30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4F5FDF-55D0-E34E-B8E5-43139F30C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FA206E5-8CEF-7647-8C7E-FBFB8FA1A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8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485F42-02F7-C24B-8D7B-C6DAE5CBB691}"/>
              </a:ext>
            </a:extLst>
          </p:cNvPr>
          <p:cNvSpPr/>
          <p:nvPr/>
        </p:nvSpPr>
        <p:spPr>
          <a:xfrm>
            <a:off x="5551004" y="5222856"/>
            <a:ext cx="108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10’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41726EF-D770-9A4F-9B7C-811D352E092F}"/>
              </a:ext>
            </a:extLst>
          </p:cNvPr>
          <p:cNvSpPr txBox="1">
            <a:spLocks/>
          </p:cNvSpPr>
          <p:nvPr/>
        </p:nvSpPr>
        <p:spPr>
          <a:xfrm>
            <a:off x="838200" y="2385391"/>
            <a:ext cx="10515600" cy="257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E542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7100" dirty="0">
                <a:solidFill>
                  <a:srgbClr val="222D3E"/>
                </a:solidFill>
              </a:rPr>
              <a:t>Louis-Marie SAGLIO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6C140A"/>
                </a:solidFill>
              </a:rPr>
              <a:t>Habitant du </a:t>
            </a:r>
            <a:r>
              <a:rPr lang="fr-FR" sz="2600" dirty="0" err="1">
                <a:solidFill>
                  <a:srgbClr val="6C140A"/>
                </a:solidFill>
              </a:rPr>
              <a:t>PasSage</a:t>
            </a:r>
            <a:r>
              <a:rPr lang="fr-FR" sz="2600" dirty="0">
                <a:solidFill>
                  <a:srgbClr val="6C140A"/>
                </a:solidFill>
              </a:rPr>
              <a:t>, habitat participatif à Grenoble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>
              <a:solidFill>
                <a:srgbClr val="6C140A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r>
              <a:rPr lang="fr-FR" sz="3900" dirty="0">
                <a:solidFill>
                  <a:srgbClr val="6C140A"/>
                </a:solidFill>
              </a:rPr>
              <a:t>« Nous vieillirons ensemble au </a:t>
            </a:r>
            <a:r>
              <a:rPr lang="fr-FR" sz="3900" dirty="0" err="1">
                <a:solidFill>
                  <a:srgbClr val="6C140A"/>
                </a:solidFill>
              </a:rPr>
              <a:t>PasSage</a:t>
            </a:r>
            <a:r>
              <a:rPr lang="fr-FR" sz="3900" dirty="0">
                <a:solidFill>
                  <a:srgbClr val="6C140A"/>
                </a:solidFill>
              </a:rPr>
              <a:t>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F6401C-B96F-D340-AB37-3D90C89347E8}"/>
              </a:ext>
            </a:extLst>
          </p:cNvPr>
          <p:cNvSpPr txBox="1"/>
          <p:nvPr/>
        </p:nvSpPr>
        <p:spPr>
          <a:xfrm>
            <a:off x="181672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9h30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B31AA5-ABA2-DB40-9EE2-F660604E455F}"/>
              </a:ext>
            </a:extLst>
          </p:cNvPr>
          <p:cNvSpPr txBox="1"/>
          <p:nvPr/>
        </p:nvSpPr>
        <p:spPr>
          <a:xfrm>
            <a:off x="11353800" y="47674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9h40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4EEBBE-271B-F04F-A3F5-E5C863042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DE337E-385D-F349-9567-CE7775BEC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A181B3C-7214-A441-9B84-A9E35DD6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TEMOIGNAGE</a:t>
            </a:r>
            <a:endParaRPr lang="fr-FR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8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485F42-02F7-C24B-8D7B-C6DAE5CBB691}"/>
              </a:ext>
            </a:extLst>
          </p:cNvPr>
          <p:cNvSpPr/>
          <p:nvPr/>
        </p:nvSpPr>
        <p:spPr>
          <a:xfrm>
            <a:off x="5551004" y="5222856"/>
            <a:ext cx="108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10’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41726EF-D770-9A4F-9B7C-811D352E092F}"/>
              </a:ext>
            </a:extLst>
          </p:cNvPr>
          <p:cNvSpPr txBox="1">
            <a:spLocks/>
          </p:cNvSpPr>
          <p:nvPr/>
        </p:nvSpPr>
        <p:spPr>
          <a:xfrm>
            <a:off x="2140528" y="2385391"/>
            <a:ext cx="7720446" cy="257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E542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7100" dirty="0">
                <a:solidFill>
                  <a:srgbClr val="222D3E"/>
                </a:solidFill>
              </a:rPr>
              <a:t>Pascale BOURGEAISEAU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600" dirty="0">
                <a:solidFill>
                  <a:srgbClr val="6C140A"/>
                </a:solidFill>
              </a:rPr>
              <a:t>Habitant de la coopérative ABRICOOP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>
              <a:solidFill>
                <a:srgbClr val="6C140A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>
              <a:solidFill>
                <a:srgbClr val="6C140A"/>
              </a:solidFill>
            </a:endParaRPr>
          </a:p>
          <a:p>
            <a:pPr marL="0" indent="0" algn="ctr">
              <a:buNone/>
            </a:pPr>
            <a:r>
              <a:rPr lang="fr-FR" sz="3900" dirty="0">
                <a:solidFill>
                  <a:srgbClr val="6C140A"/>
                </a:solidFill>
              </a:rPr>
              <a:t>Soirée débat au sein de la coopérative sur la thématique de La mort.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F6401C-B96F-D340-AB37-3D90C89347E8}"/>
              </a:ext>
            </a:extLst>
          </p:cNvPr>
          <p:cNvSpPr txBox="1"/>
          <p:nvPr/>
        </p:nvSpPr>
        <p:spPr>
          <a:xfrm>
            <a:off x="181672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9h30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B31AA5-ABA2-DB40-9EE2-F660604E455F}"/>
              </a:ext>
            </a:extLst>
          </p:cNvPr>
          <p:cNvSpPr txBox="1"/>
          <p:nvPr/>
        </p:nvSpPr>
        <p:spPr>
          <a:xfrm>
            <a:off x="11353800" y="47674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9h40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4EEBBE-271B-F04F-A3F5-E5C863042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DE337E-385D-F349-9567-CE7775BEC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A181B3C-7214-A441-9B84-A9E35DD6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TEMOIGNAGE</a:t>
            </a:r>
            <a:endParaRPr lang="fr-FR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9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75A9E-41E4-C84D-8C30-96848AB0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72" y="2757217"/>
            <a:ext cx="10515600" cy="8115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7200" dirty="0">
                <a:solidFill>
                  <a:srgbClr val="6C140A"/>
                </a:solidFill>
              </a:rPr>
              <a:t>Les règles du jeu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AF6A9-4077-C245-B078-83E8D9653660}"/>
              </a:ext>
            </a:extLst>
          </p:cNvPr>
          <p:cNvSpPr/>
          <p:nvPr/>
        </p:nvSpPr>
        <p:spPr>
          <a:xfrm>
            <a:off x="5577508" y="5766195"/>
            <a:ext cx="108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30’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D38124-CB71-E345-985F-7A83D2142B3B}"/>
              </a:ext>
            </a:extLst>
          </p:cNvPr>
          <p:cNvSpPr txBox="1"/>
          <p:nvPr/>
        </p:nvSpPr>
        <p:spPr>
          <a:xfrm>
            <a:off x="181672" y="5873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9h40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9CD788-92E5-254A-B5D3-62104FF6AB23}"/>
              </a:ext>
            </a:extLst>
          </p:cNvPr>
          <p:cNvSpPr txBox="1"/>
          <p:nvPr/>
        </p:nvSpPr>
        <p:spPr>
          <a:xfrm>
            <a:off x="11353800" y="47674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8BBA7"/>
                </a:solidFill>
              </a:rPr>
              <a:t>10h10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13345F1-C64B-3441-87D9-D7053FAF4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82" y="935735"/>
            <a:ext cx="571117" cy="8685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A2A5D4-320A-254C-8AE2-F6EBF49D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41" y="329717"/>
            <a:ext cx="1170713" cy="447185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8F546764-593A-2840-BA3D-5BE27CBD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DÉBAT MOUVANT</a:t>
            </a:r>
            <a:endParaRPr lang="fr-FR" sz="48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276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353</Words>
  <Application>Microsoft Macintosh PowerPoint</Application>
  <PresentationFormat>Grand écran</PresentationFormat>
  <Paragraphs>96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CHEZ SOI JUSQU'AU BOUT DE LA VIE...   Quelle part d'inclusif dans l'habitat participatif ? Quelle part de participatif dans l'habitat inclusif ?</vt:lpstr>
      <vt:lpstr>L’ ATELIER durée: 1h30</vt:lpstr>
      <vt:lpstr>LES ORGANISATEURS DE CET ATELIER</vt:lpstr>
      <vt:lpstr>MES VIEUX JOURS AVEC VOUS  EXTRAIT</vt:lpstr>
      <vt:lpstr>TEMOIGNAGE</vt:lpstr>
      <vt:lpstr>TEMOIGNAGE</vt:lpstr>
      <vt:lpstr>TEMOIGNAGE</vt:lpstr>
      <vt:lpstr>DÉBAT MOUVANT</vt:lpstr>
      <vt:lpstr>DÉBAT MOUVANT</vt:lpstr>
      <vt:lpstr>DÉBAT MOUVANT</vt:lpstr>
      <vt:lpstr>DÉBAT MOUVANT</vt:lpstr>
      <vt:lpstr>DÉBAT MOUVANT</vt:lpstr>
      <vt:lpstr>DÉBAT MOUVANT</vt:lpstr>
      <vt:lpstr>FOCUS</vt:lpstr>
      <vt:lpstr>FRESQUE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theo margery</dc:creator>
  <cp:lastModifiedBy>cecile fourneron</cp:lastModifiedBy>
  <cp:revision>56</cp:revision>
  <dcterms:created xsi:type="dcterms:W3CDTF">2021-06-23T16:23:56Z</dcterms:created>
  <dcterms:modified xsi:type="dcterms:W3CDTF">2021-07-12T18:38:47Z</dcterms:modified>
</cp:coreProperties>
</file>