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67" r:id="rId3"/>
    <p:sldId id="269" r:id="rId4"/>
    <p:sldId id="375" r:id="rId5"/>
    <p:sldId id="258" r:id="rId6"/>
    <p:sldId id="263" r:id="rId7"/>
    <p:sldId id="37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8B4DC-DE56-4CAB-8E9C-388BFFD93BEF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F3F58-0659-4079-BBDF-196CABFA20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09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51A97-6E48-42F7-8117-75CD39E9DC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56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5BB4B0-F415-4B0F-85DD-90E590A3F2C4}" type="slidenum">
              <a:rPr lang="fr-FR" sz="1300" smtClean="0"/>
              <a:pPr eaLnBrk="1" hangingPunct="1"/>
              <a:t>4</a:t>
            </a:fld>
            <a:endParaRPr lang="fr-FR" sz="13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5BB4B0-F415-4B0F-85DD-90E590A3F2C4}" type="slidenum">
              <a:rPr lang="fr-FR" sz="1300" smtClean="0"/>
              <a:pPr eaLnBrk="1" hangingPunct="1"/>
              <a:t>7</a:t>
            </a:fld>
            <a:endParaRPr lang="fr-FR" sz="13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08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7FAC8B-930C-491C-891D-D9BFCD8D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D595B2F-AFE6-4902-BEB0-4078BBF28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09ECCFF-6B31-47ED-99F4-05568914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D9A7F1E-3DC3-415A-AEDE-27933D0E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5A0F99-09A1-4503-A349-6D556F61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0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469BA9-D9C8-48BD-AC97-B8716545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D377448-630A-4D32-8DBA-F10A171C2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7F6D1C0-850A-44FE-86E8-2B41DB3B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643161-86F0-4423-846A-5CDFBCA7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90143CA-3EEB-4395-8C4B-F8128822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07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7DAA16A-C278-4150-B0FD-4F94FD088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F6FFFA3-6D47-448B-B87D-AA9AC0955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D4A449D-9E68-4B90-B393-0AB3FF69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CA817F1-7EFA-477E-8FBA-CC562207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353104-06D6-42C6-AC78-DD9623FA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27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E9355F-48D5-E64A-8DB2-798488FD9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ACC6F1-9F4B-4D84-A4BA-FDF8BE80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143" y="5214552"/>
            <a:ext cx="9144000" cy="1027959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DC02F3A-E68C-4271-8D90-604B254C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E03929E-8243-4CA4-BB35-F887A60D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322E598-9E99-4304-987D-25D439FB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939364D2-4C98-2C43-8256-D2F5F700F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89" y="787799"/>
            <a:ext cx="9903107" cy="4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475CB6-60B4-49CB-B34B-81D63A17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112AD3-3DA0-4B46-994F-9CF23F2F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6C0785-2467-4F84-91F9-ED90AEBB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FFB9CD6-6170-4F07-B559-ABE7B311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250613-B0AF-41FB-A18A-41A2BE9A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0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CE05AC-BE43-461C-91DB-94804B65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164120C-E5B4-43D9-B3F8-0B0E98561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3AD62F-2427-42EB-90EA-107922E3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6F02E0A-D33E-48EC-9DA5-64CC06B0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3C29803-0D13-4B89-BD72-02455268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12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87E182-F967-4F37-A68D-C0247304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FE5910E-2FF0-49B1-AAF4-F37D53B3D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32646D-1CD7-4E74-A5D3-377774CCE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496F939-CE1D-4F69-9077-998E122B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C1FE054-529D-4FD0-953E-6DF6C98B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B28B565-9642-4D0A-A98A-A1F63B49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23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2E2C47-9828-4BD1-978D-8C402A0B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EBB906B-70D0-4826-A998-A6672D3B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590337B-7BF6-482A-80C0-42EB0063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EF8C3EF-4AE5-4C8B-B39A-99F7EA07D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36F9C5-796F-4F49-BA3C-203097723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56E6447-EEB5-443C-A249-1866A9B9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E568BFC-467B-4A82-A782-88B9C6E3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BEE3D5B-BA6A-4F1E-8D30-CBFEEF8A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38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10A9327-2900-45D3-92C1-2FEF24E4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BF3D910-EF7D-496D-AE3E-8F1B299C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E481CF0-B944-4B24-ACE5-105977C4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6A981C5-CF8F-4D04-B2D1-527509A8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6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B882F42-1FB5-4B07-8615-B0CFAD5D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BBE450-B47D-442E-AF11-C1360AA2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59CFF00-F0FF-4EF4-905F-B74651F9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16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EE1584-214B-448E-A1BD-888D189E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B5FCA8-C5E5-4433-9C7C-E1A1BDBF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6AF5E2E-8BB8-4A78-8071-294420279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1B3732D-B7EC-450C-BCA4-D853AF88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9429163-C45F-401D-B8A2-FB7EC2CD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820EC6C-B059-45CC-B027-6728C4B8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30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96EA0C-9F24-48D0-B019-6C19E14B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1C550685-26F5-4C5B-ABDD-41B413DA9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2AFD0BE-C46F-4F67-9842-561D1791A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FAF318A-A304-42DE-9AFD-B23F8031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426ECE3-15F4-4189-8700-66FE4224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0D7CFBA-457E-4960-ACC9-37C1EBAD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8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A969578-F18B-490A-A4F6-906307E6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C698CF4-70F9-40C6-85F5-603EF716B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2C1BC4A-48FD-449C-8309-E036D138E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9A54-9331-46C4-ACF6-AE2CFD0DF836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865058C-0BA3-44B5-8947-8B46EF7B6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193BF91-946B-4F78-BF09-460A7FBE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B3DA-E8FE-44BE-BC71-8612369A82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380D83-B2DC-4F4E-9907-AEC8642A6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ED2D228-DED0-3344-A490-5997EADAB70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64107" y="5416952"/>
            <a:ext cx="6858000" cy="882570"/>
          </a:xfrm>
        </p:spPr>
        <p:txBody>
          <a:bodyPr/>
          <a:lstStyle/>
          <a:p>
            <a:pPr marL="25400" indent="0" algn="ctr">
              <a:buNone/>
            </a:pPr>
            <a:r>
              <a:rPr lang="fr-FR" b="1" dirty="0"/>
              <a:t>MONTAGE HYBRIDE</a:t>
            </a:r>
          </a:p>
        </p:txBody>
      </p:sp>
    </p:spTree>
    <p:extLst>
      <p:ext uri="{BB962C8B-B14F-4D97-AF65-F5344CB8AC3E}">
        <p14:creationId xmlns:p14="http://schemas.microsoft.com/office/powerpoint/2010/main" val="7724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B41013-3C0E-47FF-AEE4-D947AA22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1" y="5715000"/>
            <a:ext cx="8229600" cy="1143000"/>
          </a:xfrm>
        </p:spPr>
        <p:txBody>
          <a:bodyPr>
            <a:normAutofit/>
          </a:bodyPr>
          <a:lstStyle/>
          <a:p>
            <a:r>
              <a:rPr lang="fr-FR" sz="1400" dirty="0"/>
              <a:t>Références d’A-</a:t>
            </a:r>
            <a:r>
              <a:rPr lang="fr-FR" sz="1400" dirty="0" err="1"/>
              <a:t>tipic</a:t>
            </a:r>
            <a:r>
              <a:rPr lang="fr-FR" sz="1400" dirty="0"/>
              <a:t> et de FBG Architecture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7414700-BDEB-4DE4-B90B-37E65F0BE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772817"/>
            <a:ext cx="2592288" cy="19362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E2A47A2-0F6D-45FE-A331-96742CE55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772818"/>
            <a:ext cx="5217738" cy="3471953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xmlns="" id="{B127A1FE-75DB-4D4A-8B1A-721DF0B8BFD4}"/>
              </a:ext>
            </a:extLst>
          </p:cNvPr>
          <p:cNvSpPr txBox="1">
            <a:spLocks/>
          </p:cNvSpPr>
          <p:nvPr/>
        </p:nvSpPr>
        <p:spPr>
          <a:xfrm>
            <a:off x="2279576" y="-12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i="1" dirty="0"/>
              <a:t>Le projet Unisson à Montreuil (93)</a:t>
            </a:r>
            <a:br>
              <a:rPr lang="fr-FR" sz="2800" b="1" i="1" dirty="0"/>
            </a:br>
            <a:r>
              <a:rPr lang="fr-FR" sz="2800" b="1" i="1" dirty="0"/>
              <a:t>Un habitat partagé de 8 logements</a:t>
            </a:r>
          </a:p>
        </p:txBody>
      </p:sp>
      <p:pic>
        <p:nvPicPr>
          <p:cNvPr id="15" name="Espace réservé du contenu 3">
            <a:extLst>
              <a:ext uri="{FF2B5EF4-FFF2-40B4-BE49-F238E27FC236}">
                <a16:creationId xmlns:a16="http://schemas.microsoft.com/office/drawing/2014/main" xmlns="" id="{C19CC416-C067-4F41-B770-5FD59E156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3965215"/>
            <a:ext cx="3322712" cy="17641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225906"/>
            <a:ext cx="757839" cy="5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9">
            <a:extLst>
              <a:ext uri="{FF2B5EF4-FFF2-40B4-BE49-F238E27FC236}">
                <a16:creationId xmlns:a16="http://schemas.microsoft.com/office/drawing/2014/main" xmlns="" id="{08C1E097-02BA-4F23-AFE2-F18363DF3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70"/>
          <a:stretch/>
        </p:blipFill>
        <p:spPr>
          <a:xfrm>
            <a:off x="4367809" y="1196752"/>
            <a:ext cx="5292659" cy="48374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DADBF3D-B283-4E1F-B336-880E907BB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/>
          <a:stretch/>
        </p:blipFill>
        <p:spPr>
          <a:xfrm>
            <a:off x="2504914" y="1196752"/>
            <a:ext cx="3727354" cy="25329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6A60186-F199-4A2A-AADC-A086A41EC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70" y="3488396"/>
            <a:ext cx="3759898" cy="251695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xmlns="" id="{13FFD368-A25B-4D5D-912A-43AFA65C8DFB}"/>
              </a:ext>
            </a:extLst>
          </p:cNvPr>
          <p:cNvSpPr txBox="1">
            <a:spLocks/>
          </p:cNvSpPr>
          <p:nvPr/>
        </p:nvSpPr>
        <p:spPr>
          <a:xfrm>
            <a:off x="1991544" y="14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i="1" dirty="0"/>
              <a:t>Le projet Le Verger de Sylvestre à Palaiseau (91)</a:t>
            </a:r>
          </a:p>
          <a:p>
            <a:r>
              <a:rPr lang="fr-FR" sz="2800" b="1" i="1" dirty="0"/>
              <a:t>Un habitat partagé de 17 logements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58B41013-3C0E-47FF-AEE4-D947AA22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1" y="5715000"/>
            <a:ext cx="8229600" cy="1143000"/>
          </a:xfrm>
        </p:spPr>
        <p:txBody>
          <a:bodyPr>
            <a:normAutofit/>
          </a:bodyPr>
          <a:lstStyle/>
          <a:p>
            <a:r>
              <a:rPr lang="fr-FR" sz="1400" dirty="0"/>
              <a:t>Références d’A-</a:t>
            </a:r>
            <a:r>
              <a:rPr lang="fr-FR" sz="1400" dirty="0" err="1"/>
              <a:t>tipic</a:t>
            </a:r>
            <a:r>
              <a:rPr lang="fr-FR" sz="1400" dirty="0"/>
              <a:t> et de FBG Architecture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225906"/>
            <a:ext cx="757839" cy="5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636712" y="188641"/>
            <a:ext cx="9227031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3200" dirty="0">
                <a:latin typeface="+mj-lt"/>
                <a:ea typeface="+mj-ea"/>
                <a:cs typeface="+mj-cs"/>
              </a:rPr>
              <a:t>Chercher le montage juridique adapté à chaque projet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6147" name="Oval 7"/>
          <p:cNvSpPr>
            <a:spLocks noChangeArrowheads="1"/>
          </p:cNvSpPr>
          <p:nvPr/>
        </p:nvSpPr>
        <p:spPr bwMode="auto">
          <a:xfrm>
            <a:off x="4006850" y="2205039"/>
            <a:ext cx="2592388" cy="15128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8" name="Oval 8"/>
          <p:cNvSpPr>
            <a:spLocks noChangeArrowheads="1"/>
          </p:cNvSpPr>
          <p:nvPr/>
        </p:nvSpPr>
        <p:spPr bwMode="auto">
          <a:xfrm>
            <a:off x="3863976" y="4005264"/>
            <a:ext cx="1223963" cy="6492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9" name="Oval 9"/>
          <p:cNvSpPr>
            <a:spLocks noChangeArrowheads="1"/>
          </p:cNvSpPr>
          <p:nvPr/>
        </p:nvSpPr>
        <p:spPr bwMode="auto">
          <a:xfrm>
            <a:off x="5303838" y="4005264"/>
            <a:ext cx="1223962" cy="6492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0" name="Oval 10"/>
          <p:cNvSpPr>
            <a:spLocks noChangeArrowheads="1"/>
          </p:cNvSpPr>
          <p:nvPr/>
        </p:nvSpPr>
        <p:spPr bwMode="auto">
          <a:xfrm>
            <a:off x="2279651" y="4005264"/>
            <a:ext cx="1223963" cy="6492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1" name="Oval 11"/>
          <p:cNvSpPr>
            <a:spLocks noChangeArrowheads="1"/>
          </p:cNvSpPr>
          <p:nvPr/>
        </p:nvSpPr>
        <p:spPr bwMode="auto">
          <a:xfrm>
            <a:off x="7032625" y="3810000"/>
            <a:ext cx="1727200" cy="915988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4943476" y="2781301"/>
            <a:ext cx="7524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>
                <a:solidFill>
                  <a:schemeClr val="tx2"/>
                </a:solidFill>
              </a:rPr>
              <a:t/>
            </a:r>
            <a:br>
              <a:rPr lang="fr-FR" sz="2400" b="1">
                <a:solidFill>
                  <a:schemeClr val="tx2"/>
                </a:solidFill>
              </a:rPr>
            </a:br>
            <a:r>
              <a:rPr lang="fr-FR" b="1">
                <a:solidFill>
                  <a:schemeClr val="tx2"/>
                </a:solidFill>
              </a:rPr>
              <a:t>SCIA</a:t>
            </a:r>
            <a:endParaRPr lang="fr-FR" sz="2400" b="1">
              <a:solidFill>
                <a:schemeClr val="tx2"/>
              </a:solidFill>
            </a:endParaRPr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2351089" y="3933826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famille 2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3935414" y="3933826"/>
            <a:ext cx="11509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famille 2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5375275" y="3862388"/>
            <a:ext cx="1295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famille 2</a:t>
            </a:r>
          </a:p>
        </p:txBody>
      </p:sp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7175499" y="3884656"/>
            <a:ext cx="14398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sz="1600" b="1" dirty="0">
                <a:solidFill>
                  <a:schemeClr val="tx2"/>
                </a:solidFill>
              </a:rPr>
              <a:t>Habitats Solidaires</a:t>
            </a:r>
          </a:p>
          <a:p>
            <a:pPr algn="ctr"/>
            <a:r>
              <a:rPr lang="fr-FR" sz="1050" b="1" dirty="0">
                <a:solidFill>
                  <a:schemeClr val="tx2"/>
                </a:solidFill>
              </a:rPr>
              <a:t>Bailleur social associatif</a:t>
            </a:r>
          </a:p>
        </p:txBody>
      </p:sp>
      <p:sp>
        <p:nvSpPr>
          <p:cNvPr id="6157" name="Oval 17"/>
          <p:cNvSpPr>
            <a:spLocks noChangeArrowheads="1"/>
          </p:cNvSpPr>
          <p:nvPr/>
        </p:nvSpPr>
        <p:spPr bwMode="auto">
          <a:xfrm>
            <a:off x="6527801" y="5013325"/>
            <a:ext cx="1223963" cy="649288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6599238" y="4870450"/>
            <a:ext cx="1295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sz="2400" b="1" dirty="0">
                <a:solidFill>
                  <a:schemeClr val="tx2"/>
                </a:solidFill>
              </a:rPr>
              <a:t>2 </a:t>
            </a:r>
            <a:r>
              <a:rPr lang="fr-FR" b="1" dirty="0">
                <a:solidFill>
                  <a:schemeClr val="tx2"/>
                </a:solidFill>
              </a:rPr>
              <a:t>familles en PSLA</a:t>
            </a:r>
          </a:p>
        </p:txBody>
      </p:sp>
      <p:sp>
        <p:nvSpPr>
          <p:cNvPr id="6159" name="Oval 19"/>
          <p:cNvSpPr>
            <a:spLocks noChangeArrowheads="1"/>
          </p:cNvSpPr>
          <p:nvPr/>
        </p:nvSpPr>
        <p:spPr bwMode="auto">
          <a:xfrm>
            <a:off x="7969251" y="5013325"/>
            <a:ext cx="1223963" cy="649288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60" name="Rectangle 20"/>
          <p:cNvSpPr>
            <a:spLocks noChangeArrowheads="1"/>
          </p:cNvSpPr>
          <p:nvPr/>
        </p:nvSpPr>
        <p:spPr bwMode="auto">
          <a:xfrm>
            <a:off x="8040689" y="4870450"/>
            <a:ext cx="15843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sz="2400" b="1" dirty="0">
                <a:solidFill>
                  <a:schemeClr val="tx2"/>
                </a:solidFill>
              </a:rPr>
              <a:t>1 </a:t>
            </a:r>
            <a:r>
              <a:rPr lang="fr-FR" b="1" dirty="0">
                <a:solidFill>
                  <a:schemeClr val="tx2"/>
                </a:solidFill>
              </a:rPr>
              <a:t>famille locatif social</a:t>
            </a:r>
          </a:p>
        </p:txBody>
      </p:sp>
      <p:sp>
        <p:nvSpPr>
          <p:cNvPr id="6161" name="Line 22"/>
          <p:cNvSpPr>
            <a:spLocks noChangeShapeType="1"/>
          </p:cNvSpPr>
          <p:nvPr/>
        </p:nvSpPr>
        <p:spPr bwMode="auto">
          <a:xfrm flipV="1">
            <a:off x="4656138" y="3575050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2" name="Line 23"/>
          <p:cNvSpPr>
            <a:spLocks noChangeShapeType="1"/>
          </p:cNvSpPr>
          <p:nvPr/>
        </p:nvSpPr>
        <p:spPr bwMode="auto">
          <a:xfrm flipH="1" flipV="1">
            <a:off x="5592764" y="3575050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 flipH="1" flipV="1">
            <a:off x="6311900" y="3213101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 flipV="1">
            <a:off x="3216275" y="3213100"/>
            <a:ext cx="10795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5" name="Line 26"/>
          <p:cNvSpPr>
            <a:spLocks noChangeShapeType="1"/>
          </p:cNvSpPr>
          <p:nvPr/>
        </p:nvSpPr>
        <p:spPr bwMode="auto">
          <a:xfrm flipV="1">
            <a:off x="7175502" y="4603791"/>
            <a:ext cx="287333" cy="409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6" name="Line 27"/>
          <p:cNvSpPr>
            <a:spLocks noChangeShapeType="1"/>
          </p:cNvSpPr>
          <p:nvPr/>
        </p:nvSpPr>
        <p:spPr bwMode="auto">
          <a:xfrm flipH="1" flipV="1">
            <a:off x="8183561" y="4581524"/>
            <a:ext cx="288927" cy="4318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1901826" y="6218239"/>
            <a:ext cx="546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i="1" dirty="0"/>
              <a:t>Montage juridique projet Unisson à Montreuil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4D421984-A24B-49A7-A6D7-312DB6B62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225906"/>
            <a:ext cx="757839" cy="535775"/>
          </a:xfrm>
          <a:prstGeom prst="rect">
            <a:avLst/>
          </a:prstGeom>
        </p:spPr>
      </p:pic>
      <p:sp>
        <p:nvSpPr>
          <p:cNvPr id="25" name="Oval 10">
            <a:extLst>
              <a:ext uri="{FF2B5EF4-FFF2-40B4-BE49-F238E27FC236}">
                <a16:creationId xmlns:a16="http://schemas.microsoft.com/office/drawing/2014/main" xmlns="" id="{27FF06A0-CEA1-4C58-B6A4-D9204E6E8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107" y="2768844"/>
            <a:ext cx="1223963" cy="6492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xmlns="" id="{87B5DF2A-1D5C-4A60-861F-FC72390F9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731" y="2841868"/>
            <a:ext cx="1364458" cy="1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xmlns="" id="{52C540CD-B969-4F96-995C-40E1234D4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2743992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famille 1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xmlns="" id="{7D58DDC6-CEA2-4A44-B616-1EBF5C991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2372626"/>
            <a:ext cx="1223962" cy="6492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xmlns="" id="{101C07D0-A711-4260-B5DD-FD935ABE0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2" y="2229750"/>
            <a:ext cx="1295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famille 5</a:t>
            </a:r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xmlns="" id="{64D65D39-9E66-4CAB-82CC-2E41A9CB8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9188" y="2697269"/>
            <a:ext cx="586129" cy="204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1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/>
          <p:nvPr/>
        </p:nvSpPr>
        <p:spPr>
          <a:xfrm>
            <a:off x="1822858" y="10181"/>
            <a:ext cx="9117859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fr-FR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 projet d’Oasis de vie et d’Oasis ressources qui rassemble à ce jour</a:t>
            </a:r>
            <a:endParaRPr dirty="0">
              <a:solidFill>
                <a:srgbClr val="000000"/>
              </a:solidFill>
              <a:sym typeface="Arial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fr-FR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14 adultes, 5 enfants</a:t>
            </a:r>
            <a:r>
              <a:rPr lang="fr-FR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et </a:t>
            </a:r>
            <a:r>
              <a:rPr lang="fr-FR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21 coopérateurs </a:t>
            </a:r>
            <a:r>
              <a:rPr lang="fr-FR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associés qui nous soutiennent !</a:t>
            </a:r>
            <a:endParaRPr dirty="0">
              <a:solidFill>
                <a:srgbClr val="000000"/>
              </a:solidFill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551" y="881301"/>
            <a:ext cx="8822323" cy="58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6;p11"/>
          <p:cNvPicPr preferRelativeResize="0"/>
          <p:nvPr/>
        </p:nvPicPr>
        <p:blipFill rotWithShape="1">
          <a:blip r:embed="rId4">
            <a:alphaModFix/>
          </a:blip>
          <a:srcRect t="13243" r="14617" b="14507"/>
          <a:stretch/>
        </p:blipFill>
        <p:spPr>
          <a:xfrm>
            <a:off x="302550" y="154048"/>
            <a:ext cx="1303848" cy="110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BA8454E-238A-470E-9688-64927E8E0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225906"/>
            <a:ext cx="757839" cy="53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6" descr="Une image contenant tabl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844825"/>
            <a:ext cx="9144000" cy="465246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1524000" y="222252"/>
            <a:ext cx="9144000" cy="6864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fr-FR" sz="3200" dirty="0">
                <a:latin typeface="Open Sans Light"/>
                <a:ea typeface="Open Sans Light"/>
                <a:cs typeface="Open Sans Light"/>
                <a:sym typeface="Open Sans Light"/>
              </a:rPr>
              <a:t>    LE PROGRAMME</a:t>
            </a:r>
            <a:endParaRPr dirty="0"/>
          </a:p>
        </p:txBody>
      </p:sp>
      <p:sp>
        <p:nvSpPr>
          <p:cNvPr id="163" name="Google Shape;163;p16"/>
          <p:cNvSpPr txBox="1"/>
          <p:nvPr/>
        </p:nvSpPr>
        <p:spPr>
          <a:xfrm>
            <a:off x="1646820" y="1844824"/>
            <a:ext cx="20882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FR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Salle de formation</a:t>
            </a:r>
            <a:endParaRPr sz="12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FR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et de conférences</a:t>
            </a:r>
            <a:endParaRPr sz="12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164" name="Google Shape;164;p16"/>
          <p:cNvCxnSpPr/>
          <p:nvPr/>
        </p:nvCxnSpPr>
        <p:spPr>
          <a:xfrm>
            <a:off x="2767263" y="2377044"/>
            <a:ext cx="1168498" cy="119597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</p:spPr>
      </p:cxnSp>
      <p:sp>
        <p:nvSpPr>
          <p:cNvPr id="165" name="Google Shape;165;p16"/>
          <p:cNvSpPr txBox="1"/>
          <p:nvPr/>
        </p:nvSpPr>
        <p:spPr>
          <a:xfrm>
            <a:off x="3081256" y="1013828"/>
            <a:ext cx="26643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fr-FR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10 à 11 places de </a:t>
            </a:r>
            <a:r>
              <a:rPr lang="fr-FR" sz="1200" b="1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coworking</a:t>
            </a:r>
            <a:endParaRPr sz="12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166" name="Google Shape;166;p16"/>
          <p:cNvCxnSpPr>
            <a:stCxn id="165" idx="2"/>
          </p:cNvCxnSpPr>
          <p:nvPr/>
        </p:nvCxnSpPr>
        <p:spPr>
          <a:xfrm>
            <a:off x="4413406" y="1290787"/>
            <a:ext cx="98400" cy="185004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</p:spPr>
      </p:cxnSp>
      <p:sp>
        <p:nvSpPr>
          <p:cNvPr id="167" name="Google Shape;167;p16"/>
          <p:cNvSpPr txBox="1"/>
          <p:nvPr/>
        </p:nvSpPr>
        <p:spPr>
          <a:xfrm>
            <a:off x="5542074" y="933735"/>
            <a:ext cx="2664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fr-FR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 chambres à louer</a:t>
            </a:r>
            <a:br>
              <a:rPr lang="fr-FR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fr-FR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(5 couchages)</a:t>
            </a:r>
            <a:endParaRPr sz="12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168" name="Google Shape;168;p16"/>
          <p:cNvCxnSpPr/>
          <p:nvPr/>
        </p:nvCxnSpPr>
        <p:spPr>
          <a:xfrm flipH="1">
            <a:off x="5843971" y="1505110"/>
            <a:ext cx="1060642" cy="174387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</p:spPr>
      </p:cxnSp>
      <p:pic>
        <p:nvPicPr>
          <p:cNvPr id="169" name="Google Shape;169;p16"/>
          <p:cNvPicPr preferRelativeResize="0"/>
          <p:nvPr/>
        </p:nvPicPr>
        <p:blipFill rotWithShape="1">
          <a:blip r:embed="rId4">
            <a:alphaModFix/>
          </a:blip>
          <a:srcRect t="13243" r="14617" b="14507"/>
          <a:stretch/>
        </p:blipFill>
        <p:spPr>
          <a:xfrm>
            <a:off x="459409" y="254885"/>
            <a:ext cx="1303848" cy="11033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7;p16"/>
          <p:cNvSpPr txBox="1"/>
          <p:nvPr/>
        </p:nvSpPr>
        <p:spPr>
          <a:xfrm>
            <a:off x="8003700" y="917389"/>
            <a:ext cx="2664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FR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 serre de 180 m² avec un local sur la rue  </a:t>
            </a:r>
            <a:r>
              <a:rPr lang="fr-FR" sz="1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(recherche de porteur de projet)</a:t>
            </a:r>
            <a:endParaRPr sz="1200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2" name="Google Shape;168;p16"/>
          <p:cNvCxnSpPr/>
          <p:nvPr/>
        </p:nvCxnSpPr>
        <p:spPr>
          <a:xfrm flipH="1">
            <a:off x="7323223" y="1660327"/>
            <a:ext cx="745957" cy="51337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</p:spPr>
      </p:cxnSp>
      <p:sp>
        <p:nvSpPr>
          <p:cNvPr id="13" name="Google Shape;131;p14">
            <a:extLst>
              <a:ext uri="{FF2B5EF4-FFF2-40B4-BE49-F238E27FC236}">
                <a16:creationId xmlns:a16="http://schemas.microsoft.com/office/drawing/2014/main" xmlns="" id="{6662B0F6-EE00-4D43-9125-6E80001C5C45}"/>
              </a:ext>
            </a:extLst>
          </p:cNvPr>
          <p:cNvSpPr txBox="1"/>
          <p:nvPr/>
        </p:nvSpPr>
        <p:spPr>
          <a:xfrm>
            <a:off x="3935761" y="1512756"/>
            <a:ext cx="31683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Une cuisine / salle à manger partagée</a:t>
            </a:r>
            <a:endParaRPr sz="12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14" name="Google Shape;132;p14">
            <a:extLst>
              <a:ext uri="{FF2B5EF4-FFF2-40B4-BE49-F238E27FC236}">
                <a16:creationId xmlns:a16="http://schemas.microsoft.com/office/drawing/2014/main" xmlns="" id="{CE37D630-422D-4FE0-B39F-F95796E2BA1B}"/>
              </a:ext>
            </a:extLst>
          </p:cNvPr>
          <p:cNvCxnSpPr>
            <a:cxnSpLocks/>
          </p:cNvCxnSpPr>
          <p:nvPr/>
        </p:nvCxnSpPr>
        <p:spPr>
          <a:xfrm>
            <a:off x="5057493" y="1797361"/>
            <a:ext cx="612927" cy="199324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</p:spPr>
      </p:cxnSp>
      <p:sp>
        <p:nvSpPr>
          <p:cNvPr id="15" name="Google Shape;138;p14">
            <a:extLst>
              <a:ext uri="{FF2B5EF4-FFF2-40B4-BE49-F238E27FC236}">
                <a16:creationId xmlns:a16="http://schemas.microsoft.com/office/drawing/2014/main" xmlns="" id="{5F26571F-D2D5-408A-A511-6E9D14FAF6ED}"/>
              </a:ext>
            </a:extLst>
          </p:cNvPr>
          <p:cNvSpPr txBox="1"/>
          <p:nvPr/>
        </p:nvSpPr>
        <p:spPr>
          <a:xfrm>
            <a:off x="8310402" y="1620601"/>
            <a:ext cx="28352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 atelier de bricolage, une buanderie et un espace de stockage partagés</a:t>
            </a:r>
            <a:endParaRPr sz="12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6" name="Google Shape;139;p14">
            <a:extLst>
              <a:ext uri="{FF2B5EF4-FFF2-40B4-BE49-F238E27FC236}">
                <a16:creationId xmlns:a16="http://schemas.microsoft.com/office/drawing/2014/main" xmlns="" id="{C04CA615-D68B-4693-A622-885A146A09CF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977745" y="2082225"/>
            <a:ext cx="750279" cy="170837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</p:spPr>
      </p:cxnSp>
      <p:sp>
        <p:nvSpPr>
          <p:cNvPr id="17" name="Google Shape;131;p14">
            <a:extLst>
              <a:ext uri="{FF2B5EF4-FFF2-40B4-BE49-F238E27FC236}">
                <a16:creationId xmlns:a16="http://schemas.microsoft.com/office/drawing/2014/main" xmlns="" id="{6E709EFA-04E3-4B27-B631-090C5B47F5B1}"/>
              </a:ext>
            </a:extLst>
          </p:cNvPr>
          <p:cNvSpPr txBox="1"/>
          <p:nvPr/>
        </p:nvSpPr>
        <p:spPr>
          <a:xfrm>
            <a:off x="-60150" y="2490946"/>
            <a:ext cx="31683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fr-FR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 verger / potager de 1300 m²</a:t>
            </a:r>
            <a:endParaRPr sz="12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19" name="Google Shape;132;p14">
            <a:extLst>
              <a:ext uri="{FF2B5EF4-FFF2-40B4-BE49-F238E27FC236}">
                <a16:creationId xmlns:a16="http://schemas.microsoft.com/office/drawing/2014/main" xmlns="" id="{B4DA41B7-C1F5-472A-91DD-D88D4441FFAB}"/>
              </a:ext>
            </a:extLst>
          </p:cNvPr>
          <p:cNvCxnSpPr>
            <a:cxnSpLocks/>
          </p:cNvCxnSpPr>
          <p:nvPr/>
        </p:nvCxnSpPr>
        <p:spPr>
          <a:xfrm>
            <a:off x="1820021" y="2763393"/>
            <a:ext cx="1591290" cy="222795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20" name="Google Shape;139;p14">
            <a:extLst>
              <a:ext uri="{FF2B5EF4-FFF2-40B4-BE49-F238E27FC236}">
                <a16:creationId xmlns:a16="http://schemas.microsoft.com/office/drawing/2014/main" xmlns="" id="{B7929926-98F1-4BD7-A78E-D341F07A2847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431228" y="2082225"/>
            <a:ext cx="1296796" cy="149079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</p:spPr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43ED55B6-2FAF-4D14-B34B-A2A14F625E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225906"/>
            <a:ext cx="757839" cy="53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636712" y="188641"/>
            <a:ext cx="955420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3200" dirty="0">
                <a:latin typeface="+mj-lt"/>
                <a:ea typeface="+mj-ea"/>
                <a:cs typeface="+mj-cs"/>
              </a:rPr>
              <a:t>Chercher le montage juridique adapté à chaque projet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6147" name="Oval 7"/>
          <p:cNvSpPr>
            <a:spLocks noChangeArrowheads="1"/>
          </p:cNvSpPr>
          <p:nvPr/>
        </p:nvSpPr>
        <p:spPr bwMode="auto">
          <a:xfrm>
            <a:off x="4006850" y="2205039"/>
            <a:ext cx="2592388" cy="15128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8" name="Oval 8"/>
          <p:cNvSpPr>
            <a:spLocks noChangeArrowheads="1"/>
          </p:cNvSpPr>
          <p:nvPr/>
        </p:nvSpPr>
        <p:spPr bwMode="auto">
          <a:xfrm>
            <a:off x="3863976" y="4005264"/>
            <a:ext cx="1223963" cy="6492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9" name="Oval 9"/>
          <p:cNvSpPr>
            <a:spLocks noChangeArrowheads="1"/>
          </p:cNvSpPr>
          <p:nvPr/>
        </p:nvSpPr>
        <p:spPr bwMode="auto">
          <a:xfrm>
            <a:off x="5303838" y="4005264"/>
            <a:ext cx="1223962" cy="6492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0" name="Oval 10"/>
          <p:cNvSpPr>
            <a:spLocks noChangeArrowheads="1"/>
          </p:cNvSpPr>
          <p:nvPr/>
        </p:nvSpPr>
        <p:spPr bwMode="auto">
          <a:xfrm>
            <a:off x="2279651" y="4005264"/>
            <a:ext cx="1223963" cy="6492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1" name="Oval 11"/>
          <p:cNvSpPr>
            <a:spLocks noChangeArrowheads="1"/>
          </p:cNvSpPr>
          <p:nvPr/>
        </p:nvSpPr>
        <p:spPr bwMode="auto">
          <a:xfrm>
            <a:off x="7032625" y="3810000"/>
            <a:ext cx="1727200" cy="915988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4943476" y="2781301"/>
            <a:ext cx="7524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>
                <a:solidFill>
                  <a:schemeClr val="tx2"/>
                </a:solidFill>
              </a:rPr>
              <a:t/>
            </a:r>
            <a:br>
              <a:rPr lang="fr-FR" sz="2400" b="1">
                <a:solidFill>
                  <a:schemeClr val="tx2"/>
                </a:solidFill>
              </a:rPr>
            </a:br>
            <a:r>
              <a:rPr lang="fr-FR" b="1">
                <a:solidFill>
                  <a:schemeClr val="tx2"/>
                </a:solidFill>
              </a:rPr>
              <a:t>SCIA</a:t>
            </a:r>
            <a:endParaRPr lang="fr-FR" sz="2400" b="1">
              <a:solidFill>
                <a:schemeClr val="tx2"/>
              </a:solidFill>
            </a:endParaRPr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2351089" y="3933826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famille 2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3935414" y="3933826"/>
            <a:ext cx="11509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famille 2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5375275" y="3862388"/>
            <a:ext cx="1295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famille 2</a:t>
            </a:r>
          </a:p>
        </p:txBody>
      </p:sp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7175499" y="3884656"/>
            <a:ext cx="14398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sz="1600" b="1" dirty="0">
                <a:solidFill>
                  <a:schemeClr val="tx2"/>
                </a:solidFill>
              </a:rPr>
              <a:t>investisseurs privés</a:t>
            </a:r>
          </a:p>
        </p:txBody>
      </p:sp>
      <p:sp>
        <p:nvSpPr>
          <p:cNvPr id="6157" name="Oval 17"/>
          <p:cNvSpPr>
            <a:spLocks noChangeArrowheads="1"/>
          </p:cNvSpPr>
          <p:nvPr/>
        </p:nvSpPr>
        <p:spPr bwMode="auto">
          <a:xfrm>
            <a:off x="6527801" y="5013325"/>
            <a:ext cx="1223963" cy="649288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6599238" y="4945963"/>
            <a:ext cx="1295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locataires</a:t>
            </a:r>
          </a:p>
          <a:p>
            <a:r>
              <a:rPr lang="fr-FR" sz="1050" b="1" dirty="0">
                <a:solidFill>
                  <a:schemeClr val="tx2"/>
                </a:solidFill>
              </a:rPr>
              <a:t>Plafond ANAH</a:t>
            </a:r>
          </a:p>
        </p:txBody>
      </p:sp>
      <p:sp>
        <p:nvSpPr>
          <p:cNvPr id="6161" name="Line 22"/>
          <p:cNvSpPr>
            <a:spLocks noChangeShapeType="1"/>
          </p:cNvSpPr>
          <p:nvPr/>
        </p:nvSpPr>
        <p:spPr bwMode="auto">
          <a:xfrm flipV="1">
            <a:off x="4656138" y="3575050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2" name="Line 23"/>
          <p:cNvSpPr>
            <a:spLocks noChangeShapeType="1"/>
          </p:cNvSpPr>
          <p:nvPr/>
        </p:nvSpPr>
        <p:spPr bwMode="auto">
          <a:xfrm flipH="1" flipV="1">
            <a:off x="5592764" y="3575050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 flipH="1" flipV="1">
            <a:off x="6311900" y="3213101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 flipV="1">
            <a:off x="3216275" y="3213100"/>
            <a:ext cx="10795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5" name="Line 26"/>
          <p:cNvSpPr>
            <a:spLocks noChangeShapeType="1"/>
          </p:cNvSpPr>
          <p:nvPr/>
        </p:nvSpPr>
        <p:spPr bwMode="auto">
          <a:xfrm flipV="1">
            <a:off x="7175502" y="4530724"/>
            <a:ext cx="287334" cy="482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1901826" y="6218239"/>
            <a:ext cx="546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i="1" dirty="0"/>
              <a:t>Montage juridique projet Oasis des Tisserands La Rochelle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4D421984-A24B-49A7-A6D7-312DB6B62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225906"/>
            <a:ext cx="757839" cy="535775"/>
          </a:xfrm>
          <a:prstGeom prst="rect">
            <a:avLst/>
          </a:prstGeom>
        </p:spPr>
      </p:pic>
      <p:sp>
        <p:nvSpPr>
          <p:cNvPr id="25" name="Oval 10">
            <a:extLst>
              <a:ext uri="{FF2B5EF4-FFF2-40B4-BE49-F238E27FC236}">
                <a16:creationId xmlns:a16="http://schemas.microsoft.com/office/drawing/2014/main" xmlns="" id="{27FF06A0-CEA1-4C58-B6A4-D9204E6E8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107" y="2768844"/>
            <a:ext cx="1223963" cy="6492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xmlns="" id="{87B5DF2A-1D5C-4A60-861F-FC72390F9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731" y="2841868"/>
            <a:ext cx="1364458" cy="1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xmlns="" id="{52C540CD-B969-4F96-995C-40E1234D4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2743992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famille 1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xmlns="" id="{7D58DDC6-CEA2-4A44-B616-1EBF5C991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2372626"/>
            <a:ext cx="1582736" cy="915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xmlns="" id="{101C07D0-A711-4260-B5DD-FD935ABE0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533" y="2423794"/>
            <a:ext cx="1295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SCIC</a:t>
            </a:r>
          </a:p>
          <a:p>
            <a:pPr algn="ctr"/>
            <a:r>
              <a:rPr lang="fr-FR" sz="1200" b="1" dirty="0">
                <a:solidFill>
                  <a:schemeClr val="tx2"/>
                </a:solidFill>
              </a:rPr>
              <a:t>Pour les activités</a:t>
            </a:r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xmlns="" id="{64D65D39-9E66-4CAB-82CC-2E41A9CB8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9188" y="2697269"/>
            <a:ext cx="586129" cy="204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xmlns="" id="{5B7520FB-B37E-4C15-B0EB-E3F45B10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703" y="5013037"/>
            <a:ext cx="1223963" cy="649288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xmlns="" id="{467A52CE-4372-4F6E-B511-CC09F56A2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140" y="4945675"/>
            <a:ext cx="1295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locataires</a:t>
            </a:r>
          </a:p>
          <a:p>
            <a:r>
              <a:rPr lang="fr-FR" sz="1050" b="1" dirty="0">
                <a:solidFill>
                  <a:schemeClr val="tx2"/>
                </a:solidFill>
              </a:rPr>
              <a:t>Plafond ANAH</a:t>
            </a:r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xmlns="" id="{EE97E403-135E-487A-8D22-6C09A21E88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99462" y="4462943"/>
            <a:ext cx="539942" cy="550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9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161</Words>
  <Application>Microsoft Office PowerPoint</Application>
  <PresentationFormat>Custom</PresentationFormat>
  <Paragraphs>46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</vt:lpstr>
      <vt:lpstr>PowerPoint Presentation</vt:lpstr>
      <vt:lpstr>Références d’A-tipic et de FBG Architecture</vt:lpstr>
      <vt:lpstr>Références d’A-tipic et de FBG Architecture</vt:lpstr>
      <vt:lpstr>PowerPoint Presentation</vt:lpstr>
      <vt:lpstr>PowerPoint Presentation</vt:lpstr>
      <vt:lpstr>    LE PROGRAMME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 Gemgembre</dc:creator>
  <cp:lastModifiedBy>Propriétaire</cp:lastModifiedBy>
  <cp:revision>2</cp:revision>
  <dcterms:created xsi:type="dcterms:W3CDTF">2021-07-08T10:17:03Z</dcterms:created>
  <dcterms:modified xsi:type="dcterms:W3CDTF">2021-07-09T14:37:33Z</dcterms:modified>
</cp:coreProperties>
</file>