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3" r:id="rId2"/>
    <p:sldId id="260" r:id="rId3"/>
    <p:sldId id="267" r:id="rId4"/>
    <p:sldId id="265" r:id="rId5"/>
    <p:sldId id="264" r:id="rId6"/>
    <p:sldId id="259" r:id="rId7"/>
    <p:sldId id="26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D3E"/>
    <a:srgbClr val="E54235"/>
    <a:srgbClr val="6C140A"/>
    <a:srgbClr val="A9A3A0"/>
    <a:srgbClr val="FFF2DD"/>
    <a:srgbClr val="F8B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5730" autoAdjust="0"/>
  </p:normalViewPr>
  <p:slideViewPr>
    <p:cSldViewPr snapToGrid="0">
      <p:cViewPr>
        <p:scale>
          <a:sx n="80" d="100"/>
          <a:sy n="80" d="100"/>
        </p:scale>
        <p:origin x="-300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995C567F-0635-7243-BCCB-454D52CC64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0B1EA8B-A514-7048-96B9-7A6CA07A3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2E478-A7E4-C843-8DFA-5DEFF4A0700C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652E7EA-146B-BD4C-99A1-60A9C5699B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4AD2200-02DE-E244-832C-E21F2886E5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B3614-926C-A64C-9AC1-07771FFD46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829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FE9355F-48D5-E64A-8DB2-798488FD9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ACC6F1-9F4B-4D84-A4BA-FDF8BE80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142" y="5214550"/>
            <a:ext cx="9144000" cy="1027959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DC02F3A-E68C-4271-8D90-604B254C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E03929E-8243-4CA4-BB35-F887A60D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322E598-9E99-4304-987D-25D439FB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939364D2-4C98-2C43-8256-D2F5F700F5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89" y="787799"/>
            <a:ext cx="9903106" cy="47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1B11C8E-0C8B-D649-BF99-A441B5EC0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55A87D-42CC-4D76-8690-7EE8A03C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658" y="1731684"/>
            <a:ext cx="5317473" cy="351164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5509351-EBB9-42E1-90B8-F927AB2F6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6658" y="5243332"/>
            <a:ext cx="5317474" cy="846318"/>
          </a:xfrm>
        </p:spPr>
        <p:txBody>
          <a:bodyPr/>
          <a:lstStyle>
            <a:lvl1pPr marL="0" indent="0">
              <a:buNone/>
              <a:defRPr sz="2400">
                <a:solidFill>
                  <a:srgbClr val="A9A3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91A789C-3CD7-496E-82D9-CE527A63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1BAA170-1B64-4CF6-A21A-21A8919E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xmlns="" id="{550CE227-7E9A-5C47-8EA2-FCE21C8646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250" y="-2124422"/>
            <a:ext cx="8369300" cy="12491988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4F089AB7-C86D-D548-8F38-E3A86BCF38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30" y="266663"/>
            <a:ext cx="2744165" cy="146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1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19387F-4C83-470C-A976-BECF8C5C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878" y="365125"/>
            <a:ext cx="8737922" cy="1325563"/>
          </a:xfrm>
        </p:spPr>
        <p:txBody>
          <a:bodyPr/>
          <a:lstStyle>
            <a:lvl1pPr>
              <a:defRPr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6EA397B-E7F9-455F-96AD-295D43384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5423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B5028CA-EB64-4B70-84AA-7CE2564C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E69D0B2-E20D-413A-87A3-DCEB2375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26C2A05-12C8-46B5-9CA1-E808EABD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F101D2C2-24CE-3344-8070-803627AC1B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336177" cy="11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E91DA1-1A31-4B8C-99DA-FE31DE18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108" y="365125"/>
            <a:ext cx="8934691" cy="1325563"/>
          </a:xfrm>
        </p:spPr>
        <p:txBody>
          <a:bodyPr/>
          <a:lstStyle>
            <a:lvl1pPr>
              <a:defRPr b="1">
                <a:solidFill>
                  <a:srgbClr val="222D3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F0F832C-D56F-4DF0-A453-3B4BCB9CA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E5423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4177E89-A7BF-40F7-A30F-138DE4B6E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E5423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03CB1C6-09FD-4668-9BD8-A77C93A7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DA9-F951-4278-8AC4-CB5363FAB781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7977020-BE32-4A38-BDE0-990F60DC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F4E68F8-3800-4936-B6C3-92A6B13C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21D6-6329-4D6E-8E8E-FFD91A1192E7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12518C48-B12B-3840-8866-7EA07FE5F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2336177" cy="11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3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1D3D6F49-8B68-4E23-B4FE-951A6E2C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6" y="365125"/>
            <a:ext cx="104278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0968607-4FE6-4F06-BED0-A55D6026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685085E-9BEE-44F9-BC3A-655632D0F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9DDA9-F951-4278-8AC4-CB5363FAB781}" type="datetimeFigureOut">
              <a:rPr lang="fr-FR" smtClean="0"/>
              <a:t>09/07/2021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8E0B220-ABD4-4791-999F-3FB5BE2D3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5D4E289-D566-47D4-BAE5-FA8D6FD22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121D6-6329-4D6E-8E8E-FFD91A1192E7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84E0E4A-A6BE-A544-B773-83FC020573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6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0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060980-101C-9741-9913-79BCC91A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658" y="1731683"/>
            <a:ext cx="5317473" cy="4764119"/>
          </a:xfrm>
        </p:spPr>
        <p:txBody>
          <a:bodyPr>
            <a:normAutofit fontScale="90000"/>
          </a:bodyPr>
          <a:lstStyle/>
          <a:p>
            <a:r>
              <a:rPr lang="fr-FR" dirty="0"/>
              <a:t>Atelier 9- Un projet alliant locataires et propriétaires (sans </a:t>
            </a:r>
            <a:r>
              <a:rPr lang="fr-FR" dirty="0" err="1"/>
              <a:t>copro</a:t>
            </a:r>
            <a:r>
              <a:rPr lang="fr-FR" dirty="0"/>
              <a:t>), c'est possible</a:t>
            </a:r>
            <a:r>
              <a:rPr lang="fr-FR" dirty="0" smtClean="0"/>
              <a:t>?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i="1" dirty="0" smtClean="0"/>
              <a:t>Montages de projet hybrides via une société de </a:t>
            </a:r>
            <a:r>
              <a:rPr lang="fr-FR" i="1" smtClean="0"/>
              <a:t>programme</a:t>
            </a:r>
            <a:r>
              <a:rPr lang="fr-FR" b="0" i="1"/>
              <a:t> </a:t>
            </a:r>
            <a:r>
              <a:rPr lang="fr-FR" b="0" i="1" dirty="0" smtClean="0"/>
              <a:t/>
            </a:r>
            <a:br>
              <a:rPr lang="fr-FR" b="0" i="1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54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060980-101C-9741-9913-79BCC91A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658" y="1731683"/>
            <a:ext cx="5317473" cy="476411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Intervenants :</a:t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 smtClean="0"/>
              <a:t>Présentation du montage idéal : Audrey Gicquel</a:t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dirty="0" smtClean="0"/>
              <a:t>Les Communs d’abord : Hervé Ménard</a:t>
            </a:r>
            <a:br>
              <a:rPr lang="fr-FR" dirty="0" smtClean="0"/>
            </a:br>
            <a:r>
              <a:rPr lang="fr-FR" dirty="0" smtClean="0"/>
              <a:t>- A </a:t>
            </a:r>
            <a:r>
              <a:rPr lang="fr-FR" dirty="0" err="1" smtClean="0"/>
              <a:t>Tipic</a:t>
            </a:r>
            <a:r>
              <a:rPr lang="fr-FR" dirty="0" smtClean="0"/>
              <a:t> : Ingrid </a:t>
            </a:r>
            <a:r>
              <a:rPr lang="fr-FR" dirty="0" err="1" smtClean="0"/>
              <a:t>Avot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L’Echo-Habitants : Olivier </a:t>
            </a:r>
            <a:r>
              <a:rPr lang="fr-FR" dirty="0" err="1" smtClean="0"/>
              <a:t>Cencetti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Me Brun, notaire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5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5B9339-E903-F645-8E35-6BC9DA2E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b="0" i="1" dirty="0"/>
              <a:t>9- Un projet alliant locataires et propriétaires (sans </a:t>
            </a:r>
            <a:r>
              <a:rPr lang="fr-FR" sz="3200" b="0" i="1" dirty="0" err="1"/>
              <a:t>copro</a:t>
            </a:r>
            <a:r>
              <a:rPr lang="fr-FR" sz="3200" b="0" i="1" dirty="0"/>
              <a:t>), c'est possible? </a:t>
            </a:r>
            <a:r>
              <a:rPr lang="fr-FR" sz="3200" b="0" i="1" dirty="0" smtClean="0"/>
              <a:t>Enjeux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E70167D-21F4-2445-A078-F8CED9B69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Les enjeux : </a:t>
            </a:r>
          </a:p>
          <a:p>
            <a:r>
              <a:rPr lang="fr-FR" dirty="0" smtClean="0"/>
              <a:t>Mixité sociale et de statuts d’occupation dans un seul montage juridique impliquant les parties prenantes (personne/s morale/s et personnes physiques)</a:t>
            </a:r>
          </a:p>
          <a:p>
            <a:r>
              <a:rPr lang="fr-FR" dirty="0" smtClean="0"/>
              <a:t>Conserver un outil de gestion sociétaire commun sur la durée, pouvoir gérer collectivement (mutations…)</a:t>
            </a:r>
          </a:p>
          <a:p>
            <a:r>
              <a:rPr lang="fr-FR" dirty="0" smtClean="0"/>
              <a:t>Déléguer la gestion aux habitants en y associant les locataires</a:t>
            </a:r>
          </a:p>
          <a:p>
            <a:r>
              <a:rPr lang="fr-FR" dirty="0" smtClean="0"/>
              <a:t>Une seule unité foncière et une mixité d’usage (pas de </a:t>
            </a:r>
            <a:r>
              <a:rPr lang="fr-FR" dirty="0"/>
              <a:t>s</a:t>
            </a:r>
            <a:r>
              <a:rPr lang="fr-FR" dirty="0" smtClean="0"/>
              <a:t>éparation propriétaires et locataires), un cadre cohérent pour le vivre ensemble</a:t>
            </a:r>
          </a:p>
          <a:p>
            <a:r>
              <a:rPr lang="fr-FR" dirty="0" smtClean="0"/>
              <a:t>Le financement social des espaces partagés, et la redevance d’usage</a:t>
            </a:r>
          </a:p>
        </p:txBody>
      </p:sp>
    </p:spTree>
    <p:extLst>
      <p:ext uri="{BB962C8B-B14F-4D97-AF65-F5344CB8AC3E}">
        <p14:creationId xmlns:p14="http://schemas.microsoft.com/office/powerpoint/2010/main" val="330114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757839-2DE5-0445-819C-933DE85D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b="0" i="1" dirty="0"/>
              <a:t>9- Un projet alliant locataires et propriétaires </a:t>
            </a:r>
            <a:r>
              <a:rPr lang="fr-FR" sz="3200" b="0" i="1" dirty="0" smtClean="0"/>
              <a:t>(sans </a:t>
            </a:r>
            <a:r>
              <a:rPr lang="fr-FR" sz="3200" b="0" i="1" dirty="0" err="1" smtClean="0"/>
              <a:t>copro</a:t>
            </a:r>
            <a:r>
              <a:rPr lang="fr-FR" sz="3200" b="0" i="1" dirty="0" smtClean="0"/>
              <a:t>), </a:t>
            </a:r>
            <a:r>
              <a:rPr lang="fr-FR" sz="3200" b="0" i="1" dirty="0"/>
              <a:t>c'est possible? </a:t>
            </a:r>
            <a:r>
              <a:rPr lang="fr-FR" sz="3200" b="0" i="1" dirty="0" smtClean="0"/>
              <a:t>3 exemples</a:t>
            </a:r>
            <a:endParaRPr lang="fr-FR" sz="3200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928B584-FCAD-1846-8FE6-F7FD35445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0992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SCIA Les « Voisins Volontaires » (agglo de Vannes, 56) : locataires sociaux (4), </a:t>
            </a:r>
            <a:r>
              <a:rPr lang="fr-FR" dirty="0" err="1" smtClean="0"/>
              <a:t>accédants</a:t>
            </a:r>
            <a:r>
              <a:rPr lang="fr-FR" dirty="0" smtClean="0"/>
              <a:t> sociaux PSLA (2), </a:t>
            </a:r>
            <a:r>
              <a:rPr lang="fr-FR" dirty="0" err="1" smtClean="0"/>
              <a:t>accédants</a:t>
            </a:r>
            <a:r>
              <a:rPr lang="fr-FR" dirty="0" smtClean="0"/>
              <a:t> en libre (7), une maison commune / </a:t>
            </a:r>
            <a:r>
              <a:rPr lang="fr-FR" dirty="0" err="1" smtClean="0"/>
              <a:t>coop</a:t>
            </a:r>
            <a:r>
              <a:rPr lang="fr-FR" dirty="0" smtClean="0"/>
              <a:t> HLM + groupe d’habitants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A039C78-41CD-B84E-A4AF-10AB03A08A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SCIA « Soleil Levant » (St Nazaire, 44) : locataires en coopérative d’habitants, </a:t>
            </a:r>
            <a:r>
              <a:rPr lang="fr-FR" dirty="0" err="1" smtClean="0"/>
              <a:t>accédants</a:t>
            </a:r>
            <a:r>
              <a:rPr lang="fr-FR" dirty="0" smtClean="0"/>
              <a:t> en libre, des espaces partagés / constructeur associé au portage des lots non souscrits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B928B584-FCAD-1846-8FE6-F7FD35445C74}"/>
              </a:ext>
            </a:extLst>
          </p:cNvPr>
          <p:cNvSpPr txBox="1">
            <a:spLocks/>
          </p:cNvSpPr>
          <p:nvPr/>
        </p:nvSpPr>
        <p:spPr>
          <a:xfrm>
            <a:off x="2715768" y="4294505"/>
            <a:ext cx="6793992" cy="220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E542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SCCC Les « Voisons de </a:t>
            </a:r>
            <a:r>
              <a:rPr lang="fr-FR" dirty="0" err="1" smtClean="0"/>
              <a:t>Verson</a:t>
            </a:r>
            <a:r>
              <a:rPr lang="fr-FR" dirty="0" smtClean="0"/>
              <a:t> » (agglo de Caen) : locataires sociaux (3), </a:t>
            </a:r>
            <a:r>
              <a:rPr lang="fr-FR" dirty="0" err="1" smtClean="0"/>
              <a:t>accédants</a:t>
            </a:r>
            <a:r>
              <a:rPr lang="fr-FR" dirty="0" smtClean="0"/>
              <a:t> sociaux PSLA (7), </a:t>
            </a:r>
            <a:r>
              <a:rPr lang="fr-FR" dirty="0" err="1" smtClean="0"/>
              <a:t>accédants</a:t>
            </a:r>
            <a:r>
              <a:rPr lang="fr-FR" dirty="0" smtClean="0"/>
              <a:t> en libre (3), </a:t>
            </a:r>
            <a:r>
              <a:rPr lang="fr-FR" dirty="0"/>
              <a:t>des espaces </a:t>
            </a:r>
            <a:r>
              <a:rPr lang="fr-FR" dirty="0" smtClean="0"/>
              <a:t>partagés : SEM de logement social, SOLIHA Normandie, groupe d’habitants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6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5B9339-E903-F645-8E35-6BC9DA2E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b="0" i="1" dirty="0"/>
              <a:t>9- Un projet alliant locataires et propriétaires (sans </a:t>
            </a:r>
            <a:r>
              <a:rPr lang="fr-FR" sz="3200" b="0" i="1" dirty="0" err="1"/>
              <a:t>copro</a:t>
            </a:r>
            <a:r>
              <a:rPr lang="fr-FR" sz="3200" b="0" i="1" dirty="0"/>
              <a:t>), c'est possible? </a:t>
            </a:r>
            <a:r>
              <a:rPr lang="fr-FR" sz="3200" b="0" i="1" dirty="0" smtClean="0"/>
              <a:t>Questions à traiter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E70167D-21F4-2445-A078-F8CED9B69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Questions à traiter : </a:t>
            </a:r>
          </a:p>
          <a:p>
            <a:r>
              <a:rPr lang="fr-FR" dirty="0" smtClean="0"/>
              <a:t>Quel portage pour les lots sociaux : un organisme HLM, une coopérative d’habitants agréée PLS, autre ? Quelles contraintes juridiques à rejoindre une société de programme ? Et comment y rester ?</a:t>
            </a:r>
          </a:p>
          <a:p>
            <a:r>
              <a:rPr lang="fr-FR" dirty="0" smtClean="0"/>
              <a:t>Quid du financement des espaces partagés ?</a:t>
            </a:r>
          </a:p>
          <a:p>
            <a:r>
              <a:rPr lang="fr-FR" dirty="0" smtClean="0"/>
              <a:t>Les clés de répartition des charges d’investissement et de fonctionnement : l’Etat Descriptif de Division et les tantièmes de lot</a:t>
            </a:r>
          </a:p>
          <a:p>
            <a:r>
              <a:rPr lang="fr-FR" dirty="0" smtClean="0"/>
              <a:t>Quelles possibilités pour la solidarité dans le financement ?</a:t>
            </a:r>
          </a:p>
          <a:p>
            <a:r>
              <a:rPr lang="fr-FR" dirty="0" smtClean="0"/>
              <a:t>Les contraintes fiscales et l’assujettissement à la TVA des sociétés d’attribution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35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5B9339-E903-F645-8E35-6BC9DA2E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b="0" i="1" dirty="0"/>
              <a:t>9- Un projet alliant locataires et propriétaires (sans </a:t>
            </a:r>
            <a:r>
              <a:rPr lang="fr-FR" sz="3200" b="0" i="1" dirty="0" err="1"/>
              <a:t>copro</a:t>
            </a:r>
            <a:r>
              <a:rPr lang="fr-FR" sz="3200" b="0" i="1" dirty="0"/>
              <a:t>), c'est possible? </a:t>
            </a:r>
            <a:r>
              <a:rPr lang="fr-FR" sz="3200" b="0" i="1" dirty="0" smtClean="0"/>
              <a:t>Les contraintes actuelles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E70167D-21F4-2445-A078-F8CED9B6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1626920"/>
            <a:ext cx="11566566" cy="51301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Les biais et les freins : </a:t>
            </a:r>
          </a:p>
          <a:p>
            <a:r>
              <a:rPr lang="fr-FR" dirty="0" smtClean="0"/>
              <a:t>Les opérateurs sociaux préfèrent éviter les propriétés foncières communes (y compris en </a:t>
            </a:r>
            <a:r>
              <a:rPr lang="fr-FR" dirty="0" err="1" smtClean="0"/>
              <a:t>copro</a:t>
            </a:r>
            <a:r>
              <a:rPr lang="fr-FR" dirty="0" smtClean="0"/>
              <a:t>), l’engagement sociétaire dans la durée (volet locatif) </a:t>
            </a:r>
          </a:p>
          <a:p>
            <a:r>
              <a:rPr lang="fr-FR" dirty="0" smtClean="0"/>
              <a:t>Cadrer très tôt des finalités communes entre partenaires, la répartition des responsabilités, la conduite du projet, les engagements financiers et les prises de décision (via une convention de partenariat)</a:t>
            </a:r>
          </a:p>
          <a:p>
            <a:r>
              <a:rPr lang="fr-FR" dirty="0" smtClean="0"/>
              <a:t>Les prix de revient du logement social ne sont pas toujours compatibles avec les attentes environnementales et qualitatives des porteurs de projet d’HP, et le coût du foncier au départ</a:t>
            </a:r>
          </a:p>
          <a:p>
            <a:r>
              <a:rPr lang="fr-FR" dirty="0" smtClean="0"/>
              <a:t>Les montages financiers des opérateurs de logement social limitent la capacité de financement des communs pour le locatif (LCR), besoin de subventions ou de financement complémentaire ; la redevance d’usage des communs ne peut pas être « imposée » aux habitants</a:t>
            </a:r>
          </a:p>
          <a:p>
            <a:r>
              <a:rPr lang="fr-FR" dirty="0" smtClean="0"/>
              <a:t>Les prêts du logement social imposent le plus souvent l’attribution en propriété des lots sociaux (nécessité d’un plaidoyer auprès de la CDC et l’USH)</a:t>
            </a:r>
          </a:p>
          <a:p>
            <a:r>
              <a:rPr lang="fr-FR" dirty="0" smtClean="0"/>
              <a:t>D’une façon générale, les prêts bancaires sont difficilement accordés sans garantie hypothécaire sur le bien, donc avec l’assurance d’une attribution en propriété </a:t>
            </a:r>
            <a:r>
              <a:rPr lang="fr-FR" dirty="0"/>
              <a:t>(nécessité d’un plaidoyer auprès </a:t>
            </a:r>
            <a:r>
              <a:rPr lang="fr-FR" dirty="0" smtClean="0"/>
              <a:t>des partenaires bancaires associant une procédure spécifique connue de montage de dossier)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187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395</Words>
  <Application>Microsoft Office PowerPoint</Application>
  <PresentationFormat>Custom</PresentationFormat>
  <Paragraphs>28</Paragraphs>
  <Slides>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Thème Office</vt:lpstr>
      <vt:lpstr>PowerPoint Presentation</vt:lpstr>
      <vt:lpstr>Atelier 9- Un projet alliant locataires et propriétaires (sans copro), c'est possible?  Montages de projet hybrides via une société de programme  </vt:lpstr>
      <vt:lpstr>Intervenants : - Présentation du montage idéal : Audrey Gicquel - Les Communs d’abord : Hervé Ménard - A Tipic : Ingrid Avot - L’Echo-Habitants : Olivier Cencetti - Me Brun, notaire</vt:lpstr>
      <vt:lpstr>9- Un projet alliant locataires et propriétaires (sans copro), c'est possible? Enjeux</vt:lpstr>
      <vt:lpstr>9- Un projet alliant locataires et propriétaires (sans copro), c'est possible? 3 exemples</vt:lpstr>
      <vt:lpstr>9- Un projet alliant locataires et propriétaires (sans copro), c'est possible? Questions à traiter</vt:lpstr>
      <vt:lpstr>9- Un projet alliant locataires et propriétaires (sans copro), c'est possible? Les contraintes actuelles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theo margery</dc:creator>
  <cp:lastModifiedBy>Propriétaire</cp:lastModifiedBy>
  <cp:revision>26</cp:revision>
  <dcterms:created xsi:type="dcterms:W3CDTF">2021-06-23T16:23:56Z</dcterms:created>
  <dcterms:modified xsi:type="dcterms:W3CDTF">2021-07-09T15:28:47Z</dcterms:modified>
</cp:coreProperties>
</file>